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335" r:id="rId8"/>
    <p:sldId id="271" r:id="rId9"/>
    <p:sldId id="272" r:id="rId10"/>
    <p:sldId id="332" r:id="rId11"/>
    <p:sldId id="273" r:id="rId12"/>
    <p:sldId id="274" r:id="rId13"/>
    <p:sldId id="275" r:id="rId14"/>
    <p:sldId id="331" r:id="rId15"/>
    <p:sldId id="276" r:id="rId16"/>
    <p:sldId id="277" r:id="rId17"/>
    <p:sldId id="279" r:id="rId18"/>
    <p:sldId id="281" r:id="rId19"/>
    <p:sldId id="283" r:id="rId20"/>
    <p:sldId id="333" r:id="rId21"/>
    <p:sldId id="284" r:id="rId22"/>
    <p:sldId id="286" r:id="rId23"/>
    <p:sldId id="288" r:id="rId24"/>
    <p:sldId id="278" r:id="rId25"/>
    <p:sldId id="337" r:id="rId26"/>
    <p:sldId id="282" r:id="rId27"/>
    <p:sldId id="287" r:id="rId28"/>
    <p:sldId id="289" r:id="rId29"/>
    <p:sldId id="290" r:id="rId30"/>
    <p:sldId id="292" r:id="rId31"/>
    <p:sldId id="291" r:id="rId32"/>
    <p:sldId id="293" r:id="rId33"/>
    <p:sldId id="294" r:id="rId34"/>
    <p:sldId id="334" r:id="rId35"/>
    <p:sldId id="295" r:id="rId36"/>
    <p:sldId id="296" r:id="rId37"/>
    <p:sldId id="297" r:id="rId38"/>
    <p:sldId id="298" r:id="rId39"/>
    <p:sldId id="336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39" r:id="rId50"/>
    <p:sldId id="340" r:id="rId51"/>
    <p:sldId id="309" r:id="rId52"/>
    <p:sldId id="311" r:id="rId53"/>
    <p:sldId id="312" r:id="rId54"/>
    <p:sldId id="308" r:id="rId55"/>
    <p:sldId id="313" r:id="rId56"/>
    <p:sldId id="317" r:id="rId57"/>
    <p:sldId id="338" r:id="rId58"/>
    <p:sldId id="316" r:id="rId59"/>
    <p:sldId id="319" r:id="rId60"/>
    <p:sldId id="320" r:id="rId61"/>
    <p:sldId id="321" r:id="rId62"/>
    <p:sldId id="322" r:id="rId63"/>
    <p:sldId id="324" r:id="rId64"/>
    <p:sldId id="323" r:id="rId65"/>
    <p:sldId id="325" r:id="rId66"/>
    <p:sldId id="326" r:id="rId67"/>
    <p:sldId id="327" r:id="rId68"/>
    <p:sldId id="328" r:id="rId69"/>
    <p:sldId id="329" r:id="rId70"/>
    <p:sldId id="330" r:id="rId71"/>
    <p:sldId id="341" r:id="rId72"/>
    <p:sldId id="342" r:id="rId73"/>
    <p:sldId id="266" r:id="rId7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1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51" autoAdjust="0"/>
    <p:restoredTop sz="94697"/>
  </p:normalViewPr>
  <p:slideViewPr>
    <p:cSldViewPr snapToGrid="0" snapToObjects="1">
      <p:cViewPr>
        <p:scale>
          <a:sx n="85" d="100"/>
          <a:sy n="85" d="100"/>
        </p:scale>
        <p:origin x="92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317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09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10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02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00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63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72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371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85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98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 flipV="1">
            <a:off x="457200" y="6721475"/>
            <a:ext cx="2133600" cy="45719"/>
          </a:xfrm>
          <a:prstGeom prst="rect">
            <a:avLst/>
          </a:prstGeom>
        </p:spPr>
        <p:txBody>
          <a:bodyPr/>
          <a:lstStyle/>
          <a:p>
            <a:fld id="{9A653382-9F6A-6B4F-AF75-75CBE5F2D50E}" type="datetimeFigureOut">
              <a:rPr lang="es-ES" smtClean="0"/>
              <a:t>25/8/17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98A92C-EB4E-CD4F-92AA-1E7E77C7BC9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69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 FINAL 1 UMC.png"/>
          <p:cNvPicPr>
            <a:picLocks noChangeAspect="1"/>
          </p:cNvPicPr>
          <p:nvPr userDrawn="1"/>
        </p:nvPicPr>
        <p:blipFill>
          <a:blip r:embed="rId13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20" y="1830317"/>
            <a:ext cx="6269957" cy="2993026"/>
          </a:xfrm>
          <a:prstGeom prst="rect">
            <a:avLst/>
          </a:prstGeom>
        </p:spPr>
      </p:pic>
      <p:pic>
        <p:nvPicPr>
          <p:cNvPr id="8" name="Imagen 7" descr="LOGO FINAL 1 UMC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88"/>
            <a:ext cx="2137162" cy="1020195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0" y="6734278"/>
            <a:ext cx="9144000" cy="127639"/>
          </a:xfrm>
          <a:prstGeom prst="rect">
            <a:avLst/>
          </a:prstGeom>
          <a:solidFill>
            <a:srgbClr val="CF1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 userDrawn="1"/>
        </p:nvSpPr>
        <p:spPr>
          <a:xfrm>
            <a:off x="2283710" y="760999"/>
            <a:ext cx="6860290" cy="127639"/>
          </a:xfrm>
          <a:prstGeom prst="rect">
            <a:avLst/>
          </a:prstGeom>
          <a:solidFill>
            <a:srgbClr val="CF1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7039259" y="5983388"/>
            <a:ext cx="2104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rgbClr val="7F7F7F"/>
                </a:solidFill>
                <a:latin typeface="Apple Chancery"/>
                <a:cs typeface="Apple Chancery"/>
              </a:rPr>
              <a:t>“La grandeza</a:t>
            </a:r>
            <a:r>
              <a:rPr lang="es-ES" baseline="0" dirty="0" smtClean="0">
                <a:solidFill>
                  <a:srgbClr val="7F7F7F"/>
                </a:solidFill>
                <a:latin typeface="Apple Chancery"/>
                <a:cs typeface="Apple Chancery"/>
              </a:rPr>
              <a:t> de la</a:t>
            </a:r>
          </a:p>
          <a:p>
            <a:pPr algn="ctr"/>
            <a:r>
              <a:rPr lang="es-ES" baseline="0" dirty="0" smtClean="0">
                <a:solidFill>
                  <a:srgbClr val="7F7F7F"/>
                </a:solidFill>
                <a:latin typeface="Apple Chancery"/>
                <a:cs typeface="Apple Chancery"/>
              </a:rPr>
              <a:t>razón para servir</a:t>
            </a:r>
            <a:r>
              <a:rPr lang="es-ES" baseline="0" dirty="0" smtClean="0"/>
              <a:t>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665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Relationship Id="rId3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 FINAL 1 UM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532" y="1818106"/>
            <a:ext cx="6047205" cy="288669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92420" y="4531010"/>
            <a:ext cx="518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pple Chancery"/>
                <a:cs typeface="Apple Chancery"/>
              </a:rPr>
              <a:t>La grandeza de la razón para servir</a:t>
            </a:r>
            <a:r>
              <a:rPr lang="es-ES" sz="4400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endParaRPr lang="es-ES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29" y="1499052"/>
            <a:ext cx="6051177" cy="46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2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 FINAL 1 UM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822"/>
            <a:ext cx="2570629" cy="3105756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 rot="20748970">
            <a:off x="360560" y="1900595"/>
            <a:ext cx="4300986" cy="250478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4661647" y="1139676"/>
            <a:ext cx="3467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latin typeface="Century Gothic"/>
                <a:cs typeface="Century Gothic"/>
              </a:rPr>
              <a:t>DISCIPLINA</a:t>
            </a:r>
            <a:endParaRPr lang="es-ES_tradnl" sz="4800" b="1" dirty="0">
              <a:latin typeface="Century Gothic"/>
              <a:cs typeface="Century Gothic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941" y="3152559"/>
            <a:ext cx="6335059" cy="35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 FINAL 1 UM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822"/>
            <a:ext cx="2570629" cy="3105756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 rot="20195118">
            <a:off x="2309230" y="2077652"/>
            <a:ext cx="2496050" cy="30150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4804174" y="1139676"/>
            <a:ext cx="2880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latin typeface="Century Gothic"/>
                <a:cs typeface="Century Gothic"/>
              </a:rPr>
              <a:t>TRABAJO</a:t>
            </a:r>
            <a:endParaRPr lang="es-ES_tradnl" sz="4800" b="1" dirty="0">
              <a:latin typeface="Century Gothic"/>
              <a:cs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226" y="2862688"/>
            <a:ext cx="6257774" cy="38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1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 FINAL 1 UM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822"/>
            <a:ext cx="2570629" cy="3105756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 rot="19452527">
            <a:off x="881571" y="2397047"/>
            <a:ext cx="3787099" cy="357794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4415705" y="1323420"/>
            <a:ext cx="3963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latin typeface="Century Gothic"/>
                <a:cs typeface="Century Gothic"/>
              </a:rPr>
              <a:t>HONESTIDAD</a:t>
            </a:r>
            <a:endParaRPr lang="es-ES_tradnl" sz="48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720" y="3210113"/>
            <a:ext cx="4597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5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489" y="970674"/>
            <a:ext cx="4916394" cy="53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3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8706" y="4855882"/>
            <a:ext cx="5393765" cy="1194500"/>
          </a:xfrm>
        </p:spPr>
        <p:txBody>
          <a:bodyPr/>
          <a:lstStyle/>
          <a:p>
            <a:r>
              <a:rPr lang="es-ES" sz="3600" b="1" dirty="0">
                <a:latin typeface="Century Gothic"/>
                <a:cs typeface="Century Gothic"/>
              </a:rPr>
              <a:t>3</a:t>
            </a:r>
            <a:r>
              <a:rPr lang="es-ES" sz="3600" b="1" dirty="0" smtClean="0">
                <a:latin typeface="Century Gothic"/>
                <a:cs typeface="Century Gothic"/>
              </a:rPr>
              <a:t>. ¿</a:t>
            </a:r>
            <a:r>
              <a:rPr lang="es-ES_tradnl" sz="3600" b="1" dirty="0" smtClean="0">
                <a:latin typeface="Century Gothic"/>
                <a:cs typeface="Century Gothic"/>
              </a:rPr>
              <a:t>Cuáles son los servicios que ofrece</a:t>
            </a:r>
            <a:r>
              <a:rPr lang="es-ES" sz="3600" b="1" dirty="0" smtClean="0">
                <a:latin typeface="Century Gothic"/>
                <a:cs typeface="Century Gothic"/>
              </a:rPr>
              <a:t>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277351"/>
            <a:ext cx="4572002" cy="3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45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24" y="902429"/>
            <a:ext cx="2543736" cy="16958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8118" y="1150471"/>
            <a:ext cx="542167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/>
              <a:t>Servicio de educación para el trabajo con </a:t>
            </a:r>
          </a:p>
          <a:p>
            <a:r>
              <a:rPr lang="es-ES_tradnl" sz="2400" b="1" dirty="0" smtClean="0"/>
              <a:t>las siguientes carreras</a:t>
            </a:r>
            <a:r>
              <a:rPr lang="es-ES_tradnl" b="1" dirty="0" smtClean="0"/>
              <a:t>:</a:t>
            </a:r>
          </a:p>
          <a:p>
            <a:endParaRPr lang="es-ES_tradnl" b="1" dirty="0" smtClean="0"/>
          </a:p>
          <a:p>
            <a:endParaRPr lang="es-ES_tradnl" dirty="0"/>
          </a:p>
          <a:p>
            <a:pPr marL="342900" indent="-342900">
              <a:buAutoNum type="arabicPeriod"/>
            </a:pPr>
            <a:r>
              <a:rPr lang="es-ES_tradnl" sz="3200" dirty="0" smtClean="0"/>
              <a:t>Auxiliar de Enfermería</a:t>
            </a:r>
          </a:p>
          <a:p>
            <a:pPr marL="342900" indent="-342900">
              <a:buAutoNum type="arabicPeriod"/>
            </a:pPr>
            <a:endParaRPr lang="es-ES_tradnl" sz="3200" dirty="0" smtClean="0"/>
          </a:p>
          <a:p>
            <a:pPr marL="342900" indent="-342900">
              <a:buAutoNum type="arabicPeriod"/>
            </a:pPr>
            <a:r>
              <a:rPr lang="es-ES_tradnl" sz="3200" dirty="0" smtClean="0"/>
              <a:t>Asistente Educativa</a:t>
            </a:r>
          </a:p>
          <a:p>
            <a:endParaRPr lang="es-ES_tradnl" sz="3200" dirty="0" smtClean="0"/>
          </a:p>
          <a:p>
            <a:pPr marL="342900" indent="-342900">
              <a:buAutoNum type="arabicPeriod"/>
            </a:pPr>
            <a:r>
              <a:rPr lang="es-ES_tradnl" sz="3200" dirty="0" smtClean="0"/>
              <a:t>Auxiliar contable</a:t>
            </a:r>
          </a:p>
          <a:p>
            <a:pPr marL="342900" indent="-342900">
              <a:buAutoNum type="arabicPeriod"/>
            </a:pPr>
            <a:endParaRPr lang="es-ES_tradnl" sz="3200" dirty="0"/>
          </a:p>
          <a:p>
            <a:pPr marL="342900" indent="-342900">
              <a:buAutoNum type="arabicPeriod"/>
            </a:pPr>
            <a:r>
              <a:rPr lang="es-ES_tradnl" sz="3200" dirty="0" smtClean="0"/>
              <a:t>Primaria y Secundaría INEA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005167" y="4255107"/>
            <a:ext cx="2853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!Próximamente </a:t>
            </a:r>
            <a:endParaRPr lang="es-ES_tradnl" sz="2400" dirty="0"/>
          </a:p>
          <a:p>
            <a:r>
              <a:rPr lang="es-ES_tradnl" sz="2400" dirty="0" smtClean="0"/>
              <a:t>Prepa y licenciaturas!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28055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194500"/>
          </a:xfrm>
        </p:spPr>
        <p:txBody>
          <a:bodyPr/>
          <a:lstStyle/>
          <a:p>
            <a:r>
              <a:rPr lang="es-ES" sz="3600" b="1" dirty="0">
                <a:latin typeface="Century Gothic"/>
                <a:cs typeface="Century Gothic"/>
              </a:rPr>
              <a:t>4</a:t>
            </a:r>
            <a:r>
              <a:rPr lang="es-ES" sz="3600" b="1" dirty="0" smtClean="0">
                <a:latin typeface="Century Gothic"/>
                <a:cs typeface="Century Gothic"/>
              </a:rPr>
              <a:t>. ¿</a:t>
            </a:r>
            <a:r>
              <a:rPr lang="es-ES_tradnl" sz="3600" b="1" dirty="0" smtClean="0">
                <a:latin typeface="Century Gothic"/>
                <a:cs typeface="Century Gothic"/>
              </a:rPr>
              <a:t>Es una escuela Oficial</a:t>
            </a:r>
            <a:r>
              <a:rPr lang="es-ES" sz="3600" b="1" dirty="0" smtClean="0">
                <a:latin typeface="Century Gothic"/>
                <a:cs typeface="Century Gothic"/>
              </a:rPr>
              <a:t>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245659"/>
            <a:ext cx="66167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6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16-03-03 13.52.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2800"/>
            <a:ext cx="9165539" cy="51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9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12507244_573820989449800_134698398158196773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40" y="967315"/>
            <a:ext cx="7709648" cy="575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5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182743" y="5389943"/>
            <a:ext cx="51821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6000" dirty="0" smtClean="0">
                <a:solidFill>
                  <a:prstClr val="black"/>
                </a:solidFill>
              </a:rPr>
              <a:t>¡Bienvenidos! </a:t>
            </a:r>
            <a:endParaRPr lang="es-ES" sz="6000" dirty="0">
              <a:solidFill>
                <a:prstClr val="black"/>
              </a:solidFill>
            </a:endParaRPr>
          </a:p>
          <a:p>
            <a:pPr lvl="0" algn="ctr"/>
            <a:r>
              <a:rPr lang="es-ES" dirty="0" smtClean="0">
                <a:solidFill>
                  <a:prstClr val="black"/>
                </a:solidFill>
              </a:rPr>
              <a:t>26 </a:t>
            </a:r>
            <a:r>
              <a:rPr lang="es-ES" dirty="0">
                <a:solidFill>
                  <a:prstClr val="black"/>
                </a:solidFill>
              </a:rPr>
              <a:t>de </a:t>
            </a:r>
            <a:r>
              <a:rPr lang="es-ES" dirty="0" smtClean="0">
                <a:solidFill>
                  <a:prstClr val="black"/>
                </a:solidFill>
              </a:rPr>
              <a:t>Agosto del 2017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721"/>
            <a:ext cx="9144000" cy="34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4" y="1468718"/>
            <a:ext cx="8710706" cy="52264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541058" y="373529"/>
            <a:ext cx="3872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2da. Generación Agosto 2016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343804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83" y="1553148"/>
            <a:ext cx="3686114" cy="44829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150" y="1525031"/>
            <a:ext cx="3709233" cy="45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5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194500"/>
          </a:xfrm>
        </p:spPr>
        <p:txBody>
          <a:bodyPr/>
          <a:lstStyle/>
          <a:p>
            <a:r>
              <a:rPr lang="es-ES" sz="3600" b="1" dirty="0">
                <a:latin typeface="Century Gothic"/>
                <a:cs typeface="Century Gothic"/>
              </a:rPr>
              <a:t>5</a:t>
            </a:r>
            <a:r>
              <a:rPr lang="es-ES" sz="3600" b="1" dirty="0" smtClean="0">
                <a:latin typeface="Century Gothic"/>
                <a:cs typeface="Century Gothic"/>
              </a:rPr>
              <a:t>. ¿</a:t>
            </a:r>
            <a:r>
              <a:rPr lang="es-ES_tradnl" sz="3600" b="1" dirty="0" smtClean="0">
                <a:latin typeface="Century Gothic"/>
                <a:cs typeface="Century Gothic"/>
              </a:rPr>
              <a:t>Qué documentos me entregan al final?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649" y="1284941"/>
            <a:ext cx="3503706" cy="35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3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2507352_573825342782698_479299898203115422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407"/>
            <a:ext cx="8517034" cy="56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6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2605435_574065326092033_276474667056389723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994" y="869999"/>
            <a:ext cx="4492065" cy="58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3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975" y="1034115"/>
            <a:ext cx="4295619" cy="56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860" y="1407627"/>
            <a:ext cx="5514788" cy="452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17" y="1170754"/>
            <a:ext cx="7422029" cy="528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867648"/>
          </a:xfrm>
        </p:spPr>
        <p:txBody>
          <a:bodyPr/>
          <a:lstStyle/>
          <a:p>
            <a:r>
              <a:rPr lang="es-ES" sz="3600" b="1" dirty="0">
                <a:latin typeface="Century Gothic"/>
                <a:cs typeface="Century Gothic"/>
              </a:rPr>
              <a:t>6</a:t>
            </a:r>
            <a:r>
              <a:rPr lang="es-ES" sz="3600" b="1" dirty="0" smtClean="0">
                <a:latin typeface="Century Gothic"/>
                <a:cs typeface="Century Gothic"/>
              </a:rPr>
              <a:t>. ¿</a:t>
            </a:r>
            <a:r>
              <a:rPr lang="es-ES_tradnl" sz="3600" b="1" dirty="0" smtClean="0">
                <a:latin typeface="Century Gothic"/>
                <a:cs typeface="Century Gothic"/>
              </a:rPr>
              <a:t>Puedo conseguir trabajo al final? ¿Dónde?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41" y="1355165"/>
            <a:ext cx="3539216" cy="31271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52" y="1639981"/>
            <a:ext cx="4258235" cy="28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13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29988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7¿</a:t>
            </a:r>
            <a:r>
              <a:rPr lang="es-ES_tradnl" sz="3600" b="1" dirty="0" smtClean="0">
                <a:latin typeface="Century Gothic"/>
                <a:cs typeface="Century Gothic"/>
              </a:rPr>
              <a:t>Qué competencias adquiriré?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18" y="925605"/>
            <a:ext cx="2540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00526" y="1604211"/>
            <a:ext cx="3311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/>
              <a:t>CONTENIDO</a:t>
            </a:r>
            <a:endParaRPr lang="es-ES" sz="48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01053" y="2660316"/>
            <a:ext cx="764824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sz="3200" dirty="0" smtClean="0"/>
              <a:t>¿Qué es la UMC?</a:t>
            </a:r>
          </a:p>
          <a:p>
            <a:pPr marL="342900" indent="-342900">
              <a:buAutoNum type="arabicPeriod"/>
            </a:pPr>
            <a:r>
              <a:rPr lang="es-ES_tradnl" sz="3200" dirty="0" smtClean="0"/>
              <a:t>¿Cuáles es su cultura organizacional?</a:t>
            </a:r>
          </a:p>
          <a:p>
            <a:pPr marL="342900" indent="-342900">
              <a:buAutoNum type="arabicPeriod"/>
            </a:pPr>
            <a:r>
              <a:rPr lang="es-ES_tradnl" sz="3200" dirty="0" smtClean="0"/>
              <a:t>¿Cuáles son los servicios que ofrece?</a:t>
            </a:r>
          </a:p>
          <a:p>
            <a:pPr marL="342900" indent="-342900">
              <a:buAutoNum type="arabicPeriod"/>
            </a:pPr>
            <a:r>
              <a:rPr lang="es-ES_tradnl" sz="3200" dirty="0" smtClean="0"/>
              <a:t>¿Es una escuela oficial?</a:t>
            </a:r>
          </a:p>
          <a:p>
            <a:pPr marL="342900" indent="-342900">
              <a:buAutoNum type="arabicPeriod"/>
            </a:pPr>
            <a:r>
              <a:rPr lang="es-ES_tradnl" sz="3200" dirty="0" smtClean="0"/>
              <a:t>¿Qué documentos me entregan al final?</a:t>
            </a:r>
          </a:p>
          <a:p>
            <a:pPr marL="342900" indent="-342900">
              <a:buAutoNum type="arabicPeriod"/>
            </a:pPr>
            <a:r>
              <a:rPr lang="es-ES_tradnl" sz="3200" dirty="0" smtClean="0"/>
              <a:t>¿Puedo conseguir trabajo al final?¿Dónde?</a:t>
            </a:r>
          </a:p>
          <a:p>
            <a:pPr marL="342900" indent="-342900">
              <a:buAutoNum type="arabicPeriod"/>
            </a:pPr>
            <a:r>
              <a:rPr lang="es-ES_tradnl" sz="3200" dirty="0" smtClean="0"/>
              <a:t>¿Qué competencias adquiriré?</a:t>
            </a:r>
          </a:p>
          <a:p>
            <a:pPr marL="342900" indent="-342900">
              <a:buAutoNum type="arabicPeriod"/>
            </a:pP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2270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NFERMERA 2 UM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441" y="1035364"/>
            <a:ext cx="1932432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9" y="1117599"/>
            <a:ext cx="6915524" cy="521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59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8" y="1718235"/>
            <a:ext cx="7640194" cy="38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60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671" y="1105490"/>
            <a:ext cx="5011271" cy="53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3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97530" y="1568823"/>
            <a:ext cx="49315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22. Especialidad en Geriatría </a:t>
            </a:r>
            <a:endParaRPr lang="es-ES_tradnl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59" y="2153599"/>
            <a:ext cx="5692588" cy="38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20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8" l="186" r="99752">
                        <a14:foregroundMark x1="92494" y1="94544" x2="77978" y2="67733"/>
                        <a14:foregroundMark x1="82258" y1="92850" x2="74814" y2="80433"/>
                        <a14:foregroundMark x1="63337" y1="90028" x2="8127" y2="84102"/>
                        <a14:foregroundMark x1="60546" y1="95673" x2="60546" y2="95673"/>
                        <a14:foregroundMark x1="28908" y1="95673" x2="6266" y2="96802"/>
                        <a14:foregroundMark x1="1985" y1="58702" x2="1613" y2="94544"/>
                        <a14:foregroundMark x1="34305" y1="93979" x2="34305" y2="93979"/>
                        <a14:foregroundMark x1="34305" y1="96519" x2="32444" y2="90593"/>
                        <a14:foregroundMark x1="87097" y1="96802" x2="76303" y2="96802"/>
                        <a14:foregroundMark x1="57754" y1="95673" x2="62407" y2="97366"/>
                        <a14:foregroundMark x1="57940" y1="97084" x2="57940" y2="97084"/>
                        <a14:backgroundMark x1="91377" y1="97366" x2="91377" y2="97366"/>
                        <a14:backgroundMark x1="63896" y1="92004" x2="57568" y2="93979"/>
                        <a14:backgroundMark x1="37283" y1="50047" x2="24814" y2="5174"/>
                        <a14:backgroundMark x1="66129" y1="53434" x2="58685" y2="4610"/>
                        <a14:backgroundMark x1="67804" y1="64064" x2="68921" y2="41580"/>
                        <a14:backgroundMark x1="69665" y1="38194" x2="69665" y2="38194"/>
                        <a14:backgroundMark x1="70409" y1="41016" x2="70409" y2="41016"/>
                        <a14:backgroundMark x1="27419" y1="38758" x2="25186" y2="40452"/>
                        <a14:backgroundMark x1="38213" y1="53716" x2="36166" y2="58702"/>
                        <a14:backgroundMark x1="50868" y1="18156" x2="50868" y2="18156"/>
                        <a14:backgroundMark x1="50868" y1="20696" x2="50868" y2="20696"/>
                        <a14:backgroundMark x1="84305" y1="9125" x2="84305" y2="9125"/>
                        <a14:backgroundMark x1="94727" y1="28881" x2="94169" y2="24647"/>
                        <a14:backgroundMark x1="96216" y1="18156" x2="96216" y2="37065"/>
                        <a14:backgroundMark x1="98449" y1="43838" x2="98449" y2="43838"/>
                        <a14:backgroundMark x1="82444" y1="2634" x2="75000" y2="16181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4800" y="1772348"/>
            <a:ext cx="5486400" cy="3617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85822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65" y="1302165"/>
            <a:ext cx="6103471" cy="50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04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52" y="1060823"/>
            <a:ext cx="6367183" cy="545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80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111" y="1019592"/>
            <a:ext cx="5941359" cy="555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4" y="1405745"/>
            <a:ext cx="3005328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4515" y="1419624"/>
            <a:ext cx="828944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8</a:t>
            </a:r>
            <a:r>
              <a:rPr lang="es-ES_tradnl" sz="3200" dirty="0" smtClean="0"/>
              <a:t>. ¿Cuál es su programa de estudio?</a:t>
            </a:r>
          </a:p>
          <a:p>
            <a:r>
              <a:rPr lang="es-ES_tradnl" sz="3200" dirty="0"/>
              <a:t>9</a:t>
            </a:r>
            <a:r>
              <a:rPr lang="es-ES_tradnl" sz="3200" dirty="0" smtClean="0"/>
              <a:t>. ¿En cuánto tiempo curso la carrera?</a:t>
            </a:r>
          </a:p>
          <a:p>
            <a:r>
              <a:rPr lang="es-ES_tradnl" sz="3200" dirty="0" smtClean="0"/>
              <a:t>10. ¿</a:t>
            </a:r>
            <a:r>
              <a:rPr lang="es-ES_tradnl" sz="3200" dirty="0"/>
              <a:t>C</a:t>
            </a:r>
            <a:r>
              <a:rPr lang="es-ES_tradnl" sz="3200" dirty="0" smtClean="0"/>
              <a:t>uáles  serán sus horarios de estudio?</a:t>
            </a:r>
          </a:p>
          <a:p>
            <a:r>
              <a:rPr lang="es-ES_tradnl" sz="3200" dirty="0" smtClean="0"/>
              <a:t>11. ¿Y si falto en alguna ocasión?</a:t>
            </a:r>
          </a:p>
          <a:p>
            <a:r>
              <a:rPr lang="es-ES_tradnl" sz="3200" dirty="0" smtClean="0"/>
              <a:t>12. ¿Cómo es su sistema de calificaciones?</a:t>
            </a:r>
          </a:p>
          <a:p>
            <a:r>
              <a:rPr lang="es-ES_tradnl" sz="3200" dirty="0" smtClean="0"/>
              <a:t>13. ¿Quiénes serán mis amigos (docentes)?</a:t>
            </a:r>
          </a:p>
          <a:p>
            <a:r>
              <a:rPr lang="es-ES_tradnl" sz="3200" dirty="0" smtClean="0"/>
              <a:t>14. ¿Cuál es el enfoque filosófico </a:t>
            </a:r>
            <a:r>
              <a:rPr lang="es-ES" sz="3200" dirty="0" smtClean="0"/>
              <a:t>–</a:t>
            </a:r>
            <a:r>
              <a:rPr lang="es-ES_tradnl" sz="3200" dirty="0" smtClean="0"/>
              <a:t> andragogíco?</a:t>
            </a:r>
          </a:p>
          <a:p>
            <a:r>
              <a:rPr lang="es-ES_tradnl" sz="3200" dirty="0" smtClean="0"/>
              <a:t>15. ¿Cuál es su calendario escolar?</a:t>
            </a:r>
          </a:p>
          <a:p>
            <a:r>
              <a:rPr lang="es-ES_tradnl" sz="3200" dirty="0" smtClean="0"/>
              <a:t>16. ¿Cómo será la distribución de materias?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686960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299883"/>
          </a:xfrm>
        </p:spPr>
        <p:txBody>
          <a:bodyPr/>
          <a:lstStyle/>
          <a:p>
            <a:r>
              <a:rPr lang="es-ES" sz="3600" b="1" dirty="0">
                <a:latin typeface="Century Gothic"/>
                <a:cs typeface="Century Gothic"/>
              </a:rPr>
              <a:t>8</a:t>
            </a:r>
            <a:r>
              <a:rPr lang="es-ES" sz="3600" b="1" dirty="0" smtClean="0">
                <a:latin typeface="Century Gothic"/>
                <a:cs typeface="Century Gothic"/>
              </a:rPr>
              <a:t>¿</a:t>
            </a:r>
            <a:r>
              <a:rPr lang="es-ES_tradnl" sz="3600" b="1" dirty="0" smtClean="0">
                <a:latin typeface="Century Gothic"/>
                <a:cs typeface="Century Gothic"/>
              </a:rPr>
              <a:t>Cuál es su programa de estudio?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88" y="1357778"/>
            <a:ext cx="4385236" cy="328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917" y="1986681"/>
            <a:ext cx="2504886" cy="32103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07" y="1989209"/>
            <a:ext cx="2597364" cy="34690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478" y="1832191"/>
            <a:ext cx="2543522" cy="351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29988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9¿</a:t>
            </a:r>
            <a:r>
              <a:rPr lang="es-ES_tradnl" sz="3600" b="1" dirty="0" smtClean="0">
                <a:latin typeface="Century Gothic"/>
                <a:cs typeface="Century Gothic"/>
              </a:rPr>
              <a:t>En cuanto tiempo se cursa la carrera?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1" y="1192768"/>
            <a:ext cx="5109882" cy="31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2823" y="2614706"/>
            <a:ext cx="78142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800" dirty="0"/>
          </a:p>
          <a:p>
            <a:pPr algn="ctr"/>
            <a:r>
              <a:rPr lang="es-ES_tradnl" sz="4000" b="1" dirty="0" smtClean="0"/>
              <a:t>1 año 6 meses</a:t>
            </a:r>
          </a:p>
          <a:p>
            <a:endParaRPr lang="es-ES_tradnl" sz="2800" b="1" dirty="0"/>
          </a:p>
          <a:p>
            <a:pPr algn="ctr"/>
            <a:r>
              <a:rPr lang="es-ES_tradnl" sz="2000" b="1" dirty="0" smtClean="0">
                <a:latin typeface="Century Gothic"/>
                <a:cs typeface="Century Gothic"/>
              </a:rPr>
              <a:t>Las  carreras contemplan 480 horas de </a:t>
            </a:r>
            <a:r>
              <a:rPr lang="es-ES" sz="2000" b="1" dirty="0" smtClean="0">
                <a:latin typeface="Century Gothic"/>
                <a:cs typeface="Century Gothic"/>
              </a:rPr>
              <a:t>p</a:t>
            </a:r>
            <a:r>
              <a:rPr lang="es-ES_tradnl" sz="2000" b="1" dirty="0" err="1" smtClean="0">
                <a:latin typeface="Century Gothic"/>
                <a:cs typeface="Century Gothic"/>
              </a:rPr>
              <a:t>ráctica</a:t>
            </a:r>
            <a:r>
              <a:rPr lang="es-ES_tradnl" sz="2000" b="1" dirty="0" smtClean="0">
                <a:latin typeface="Century Gothic"/>
                <a:cs typeface="Century Gothic"/>
              </a:rPr>
              <a:t>. </a:t>
            </a:r>
          </a:p>
          <a:p>
            <a:pPr algn="ctr"/>
            <a:r>
              <a:rPr lang="es-ES_tradnl" sz="2000" b="1" dirty="0" smtClean="0">
                <a:latin typeface="Century Gothic"/>
                <a:cs typeface="Century Gothic"/>
              </a:rPr>
              <a:t>Sistema de estudios por módulos o materias.</a:t>
            </a:r>
            <a:endParaRPr lang="es-ES_tradnl" sz="20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58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29988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10¿</a:t>
            </a:r>
            <a:r>
              <a:rPr lang="es-ES_tradnl" sz="3600" b="1" dirty="0" smtClean="0">
                <a:latin typeface="Century Gothic"/>
                <a:cs typeface="Century Gothic"/>
              </a:rPr>
              <a:t>Cuáles serán los horarios de estudio?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59" y="1254982"/>
            <a:ext cx="3314197" cy="32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17177" y="3201273"/>
            <a:ext cx="75777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 smtClean="0">
                <a:latin typeface="Century Gothic"/>
                <a:cs typeface="Century Gothic"/>
              </a:rPr>
              <a:t>Sábado de 8:00 am a 3:00pm</a:t>
            </a:r>
          </a:p>
          <a:p>
            <a:r>
              <a:rPr lang="es-ES_tradnl" sz="4000" dirty="0" smtClean="0">
                <a:latin typeface="Century Gothic"/>
                <a:cs typeface="Century Gothic"/>
              </a:rPr>
              <a:t>Recesos: </a:t>
            </a:r>
          </a:p>
          <a:p>
            <a:r>
              <a:rPr lang="es-ES_tradnl" sz="4000" dirty="0" smtClean="0">
                <a:latin typeface="Century Gothic"/>
                <a:cs typeface="Century Gothic"/>
              </a:rPr>
              <a:t>1. </a:t>
            </a:r>
          </a:p>
          <a:p>
            <a:r>
              <a:rPr lang="es-ES_tradnl" sz="4000" dirty="0" smtClean="0">
                <a:latin typeface="Century Gothic"/>
                <a:cs typeface="Century Gothic"/>
              </a:rPr>
              <a:t>2.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77383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29988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11¿</a:t>
            </a:r>
            <a:r>
              <a:rPr lang="es-ES_tradnl" sz="3600" b="1" dirty="0" smtClean="0">
                <a:latin typeface="Century Gothic"/>
                <a:cs typeface="Century Gothic"/>
              </a:rPr>
              <a:t>Y si falto en alguna ocasión?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29" y="1471705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29988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12¿</a:t>
            </a:r>
            <a:r>
              <a:rPr lang="es-ES_tradnl" sz="3600" b="1" dirty="0" smtClean="0">
                <a:latin typeface="Century Gothic"/>
                <a:cs typeface="Century Gothic"/>
              </a:rPr>
              <a:t>Cómo es su sistema de calificaciones?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18" y="1644276"/>
            <a:ext cx="3780117" cy="27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8706" y="1165412"/>
            <a:ext cx="7508787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latin typeface="Century Gothic"/>
                <a:cs typeface="Century Gothic"/>
              </a:rPr>
              <a:t>Evaluaciones</a:t>
            </a:r>
          </a:p>
          <a:p>
            <a:r>
              <a:rPr lang="es-ES_tradnl" sz="2400" dirty="0" smtClean="0">
                <a:latin typeface="Century Gothic"/>
                <a:cs typeface="Century Gothic"/>
              </a:rPr>
              <a:t>1</a:t>
            </a:r>
            <a:r>
              <a:rPr lang="es-ES" sz="2400" dirty="0">
                <a:latin typeface="Century Gothic"/>
                <a:cs typeface="Century Gothic"/>
              </a:rPr>
              <a:t>.</a:t>
            </a:r>
            <a:r>
              <a:rPr lang="es-ES_tradnl" sz="2400" dirty="0" smtClean="0">
                <a:latin typeface="Century Gothic"/>
                <a:cs typeface="Century Gothic"/>
              </a:rPr>
              <a:t>Evaluación diagnóstica </a:t>
            </a:r>
          </a:p>
          <a:p>
            <a:r>
              <a:rPr lang="es-ES_tradnl" sz="2400" dirty="0" smtClean="0">
                <a:latin typeface="Century Gothic"/>
                <a:cs typeface="Century Gothic"/>
              </a:rPr>
              <a:t>2. Evaluaciones intermedias </a:t>
            </a:r>
          </a:p>
          <a:p>
            <a:r>
              <a:rPr lang="es-ES_tradnl" sz="2400" dirty="0" smtClean="0">
                <a:latin typeface="Century Gothic"/>
                <a:cs typeface="Century Gothic"/>
              </a:rPr>
              <a:t>3. Evaluación </a:t>
            </a:r>
            <a:r>
              <a:rPr lang="es-ES_tradnl" sz="2400" dirty="0" err="1" smtClean="0">
                <a:latin typeface="Century Gothic"/>
                <a:cs typeface="Century Gothic"/>
              </a:rPr>
              <a:t>Sumativa</a:t>
            </a:r>
            <a:endParaRPr lang="es-ES_tradnl" sz="2400" dirty="0" smtClean="0">
              <a:latin typeface="Century Gothic"/>
              <a:cs typeface="Century Gothic"/>
            </a:endParaRPr>
          </a:p>
          <a:p>
            <a:endParaRPr lang="es-ES_tradnl" sz="2400" dirty="0" smtClean="0">
              <a:latin typeface="Century Gothic"/>
              <a:cs typeface="Century Gothic"/>
            </a:endParaRPr>
          </a:p>
          <a:p>
            <a:r>
              <a:rPr lang="es-ES_tradnl" sz="2400" b="1" dirty="0" smtClean="0">
                <a:latin typeface="Century Gothic"/>
                <a:cs typeface="Century Gothic"/>
              </a:rPr>
              <a:t>Criterios sugeridos:</a:t>
            </a:r>
          </a:p>
          <a:p>
            <a:r>
              <a:rPr lang="es-ES_tradnl" sz="2400" dirty="0" smtClean="0">
                <a:latin typeface="Century Gothic"/>
                <a:cs typeface="Century Gothic"/>
              </a:rPr>
              <a:t>Examen: 30%</a:t>
            </a:r>
          </a:p>
          <a:p>
            <a:r>
              <a:rPr lang="es-ES_tradnl" sz="2400" dirty="0" smtClean="0">
                <a:latin typeface="Century Gothic"/>
                <a:cs typeface="Century Gothic"/>
              </a:rPr>
              <a:t>Tareas: 40%</a:t>
            </a:r>
          </a:p>
          <a:p>
            <a:r>
              <a:rPr lang="es-ES_tradnl" sz="2400" dirty="0" smtClean="0">
                <a:latin typeface="Century Gothic"/>
                <a:cs typeface="Century Gothic"/>
              </a:rPr>
              <a:t>Asistencia y comportamiento: 30%</a:t>
            </a:r>
          </a:p>
          <a:p>
            <a:endParaRPr lang="es-ES_tradnl" sz="2400" dirty="0">
              <a:latin typeface="Century Gothic"/>
              <a:cs typeface="Century Gothic"/>
            </a:endParaRPr>
          </a:p>
          <a:p>
            <a:r>
              <a:rPr lang="es-ES_tradnl" sz="2400" b="1" dirty="0" smtClean="0">
                <a:latin typeface="Century Gothic"/>
                <a:cs typeface="Century Gothic"/>
              </a:rPr>
              <a:t>Calificación aprobatoria</a:t>
            </a:r>
            <a:r>
              <a:rPr lang="es-ES_tradnl" sz="3200" b="1" dirty="0" smtClean="0">
                <a:latin typeface="Century Gothic"/>
                <a:cs typeface="Century Gothic"/>
              </a:rPr>
              <a:t>: </a:t>
            </a:r>
            <a:r>
              <a:rPr lang="es-ES_tradnl" sz="3200" dirty="0" smtClean="0">
                <a:latin typeface="Century Gothic"/>
                <a:cs typeface="Century Gothic"/>
              </a:rPr>
              <a:t>80</a:t>
            </a:r>
          </a:p>
          <a:p>
            <a:pPr algn="ctr"/>
            <a:r>
              <a:rPr lang="es-ES_tradnl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						</a:t>
            </a:r>
            <a:r>
              <a:rPr lang="es-ES_tradnl" sz="32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	Nota:</a:t>
            </a:r>
            <a:endParaRPr lang="es-ES_tradnl" sz="3200" b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es-ES_tradnl" sz="2400" b="1" dirty="0" smtClean="0">
                <a:latin typeface="Century Gothic"/>
                <a:cs typeface="Century Gothic"/>
              </a:rPr>
              <a:t>La práctica será evaluada como una asignatura </a:t>
            </a:r>
            <a:endParaRPr lang="es-ES_tradnl" sz="2400" b="1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702" y="1030501"/>
            <a:ext cx="3376706" cy="44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23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07" y="979421"/>
            <a:ext cx="7883577" cy="54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4515" y="1224239"/>
            <a:ext cx="89380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17. ¿Cómo funciona el sistema de pagos?</a:t>
            </a:r>
          </a:p>
          <a:p>
            <a:r>
              <a:rPr lang="es-ES_tradnl" sz="3200" dirty="0" smtClean="0"/>
              <a:t>18. ¿Cómo se llevará a cabo el periodo de práctica?</a:t>
            </a:r>
          </a:p>
          <a:p>
            <a:r>
              <a:rPr lang="fr-FR" sz="3200" dirty="0" smtClean="0"/>
              <a:t>19. ¿</a:t>
            </a:r>
            <a:r>
              <a:rPr lang="fr-FR" sz="3200" dirty="0" err="1" smtClean="0"/>
              <a:t>Qué</a:t>
            </a:r>
            <a:r>
              <a:rPr lang="fr-FR" sz="3200" dirty="0" smtClean="0"/>
              <a:t> </a:t>
            </a:r>
            <a:r>
              <a:rPr lang="fr-FR" sz="3200" dirty="0" err="1" smtClean="0"/>
              <a:t>documentos</a:t>
            </a:r>
            <a:r>
              <a:rPr lang="fr-FR" sz="3200" dirty="0" smtClean="0"/>
              <a:t> </a:t>
            </a:r>
            <a:r>
              <a:rPr lang="fr-FR" sz="3200" dirty="0" err="1" smtClean="0"/>
              <a:t>necesito</a:t>
            </a:r>
            <a:r>
              <a:rPr lang="fr-FR" sz="3200" dirty="0" smtClean="0"/>
              <a:t> para </a:t>
            </a:r>
            <a:r>
              <a:rPr lang="fr-FR" sz="3200" dirty="0" err="1" smtClean="0"/>
              <a:t>inscribirme</a:t>
            </a:r>
            <a:r>
              <a:rPr lang="fr-FR" sz="3200" dirty="0" smtClean="0"/>
              <a:t>?</a:t>
            </a:r>
          </a:p>
          <a:p>
            <a:r>
              <a:rPr lang="fr-FR" sz="3200" dirty="0" smtClean="0"/>
              <a:t>20. ¿</a:t>
            </a:r>
            <a:r>
              <a:rPr lang="fr-FR" sz="3200" dirty="0" err="1" smtClean="0"/>
              <a:t>Qué</a:t>
            </a:r>
            <a:r>
              <a:rPr lang="fr-FR" sz="3200" dirty="0" smtClean="0"/>
              <a:t> </a:t>
            </a:r>
            <a:r>
              <a:rPr lang="fr-FR" sz="3200" dirty="0" err="1" smtClean="0"/>
              <a:t>más</a:t>
            </a:r>
            <a:r>
              <a:rPr lang="fr-FR" sz="3200" dirty="0" smtClean="0"/>
              <a:t> </a:t>
            </a:r>
            <a:r>
              <a:rPr lang="fr-FR" sz="3200" dirty="0" err="1" smtClean="0"/>
              <a:t>debo</a:t>
            </a:r>
            <a:r>
              <a:rPr lang="fr-FR" sz="3200" dirty="0" smtClean="0"/>
              <a:t> </a:t>
            </a:r>
            <a:r>
              <a:rPr lang="fr-FR" sz="3200" dirty="0" err="1" smtClean="0"/>
              <a:t>comprar</a:t>
            </a:r>
            <a:r>
              <a:rPr lang="fr-FR" sz="3200" dirty="0" smtClean="0"/>
              <a:t> para el </a:t>
            </a:r>
            <a:r>
              <a:rPr lang="fr-FR" sz="3200" dirty="0" err="1" smtClean="0"/>
              <a:t>desarrollo</a:t>
            </a:r>
            <a:r>
              <a:rPr lang="fr-FR" sz="3200" dirty="0" smtClean="0"/>
              <a:t> de mi</a:t>
            </a:r>
          </a:p>
          <a:p>
            <a:r>
              <a:rPr lang="es-ES" sz="3200" dirty="0" smtClean="0"/>
              <a:t>C</a:t>
            </a:r>
            <a:r>
              <a:rPr lang="fr-FR" sz="3200" dirty="0" err="1" smtClean="0"/>
              <a:t>arrera</a:t>
            </a:r>
            <a:r>
              <a:rPr lang="fr-FR" sz="3200" dirty="0" smtClean="0"/>
              <a:t>?</a:t>
            </a:r>
          </a:p>
          <a:p>
            <a:r>
              <a:rPr lang="fr-FR" sz="3200" dirty="0" smtClean="0"/>
              <a:t>21. ¿</a:t>
            </a:r>
            <a:r>
              <a:rPr lang="fr-FR" sz="3200" dirty="0" err="1" smtClean="0"/>
              <a:t>Cuál</a:t>
            </a:r>
            <a:r>
              <a:rPr lang="fr-FR" sz="3200" dirty="0"/>
              <a:t> </a:t>
            </a:r>
            <a:r>
              <a:rPr lang="fr-FR" sz="3200" dirty="0" err="1" smtClean="0"/>
              <a:t>serán</a:t>
            </a:r>
            <a:r>
              <a:rPr lang="fr-FR" sz="3200" dirty="0" smtClean="0"/>
              <a:t> los </a:t>
            </a:r>
            <a:r>
              <a:rPr lang="fr-FR" sz="3200" dirty="0" err="1" smtClean="0"/>
              <a:t>lineamientos</a:t>
            </a:r>
            <a:r>
              <a:rPr lang="fr-FR" sz="3200" dirty="0" smtClean="0"/>
              <a:t> de </a:t>
            </a:r>
            <a:r>
              <a:rPr lang="fr-FR" sz="3200" dirty="0" err="1" smtClean="0"/>
              <a:t>comunicación</a:t>
            </a:r>
            <a:r>
              <a:rPr lang="fr-FR" sz="3200" dirty="0" smtClean="0"/>
              <a:t>?</a:t>
            </a:r>
          </a:p>
          <a:p>
            <a:r>
              <a:rPr lang="fr-FR" sz="3200" dirty="0" smtClean="0"/>
              <a:t>22. ¿</a:t>
            </a:r>
            <a:r>
              <a:rPr lang="fr-FR" sz="3200" dirty="0" err="1" smtClean="0"/>
              <a:t>Cuál</a:t>
            </a:r>
            <a:r>
              <a:rPr lang="fr-FR" sz="3200" dirty="0"/>
              <a:t> </a:t>
            </a:r>
            <a:r>
              <a:rPr lang="fr-FR" sz="3200" dirty="0" smtClean="0"/>
              <a:t>es el </a:t>
            </a:r>
            <a:r>
              <a:rPr lang="fr-FR" sz="3200" dirty="0" err="1" smtClean="0"/>
              <a:t>reglamento</a:t>
            </a:r>
            <a:r>
              <a:rPr lang="fr-FR" sz="3200" dirty="0" smtClean="0"/>
              <a:t> </a:t>
            </a:r>
            <a:r>
              <a:rPr lang="fr-FR" sz="3200" dirty="0"/>
              <a:t> </a:t>
            </a:r>
            <a:r>
              <a:rPr lang="fr-FR" sz="3200" dirty="0" err="1" smtClean="0"/>
              <a:t>interno</a:t>
            </a:r>
            <a:r>
              <a:rPr lang="fr-FR" sz="3200" dirty="0" smtClean="0"/>
              <a:t> para los </a:t>
            </a:r>
            <a:r>
              <a:rPr lang="fr-FR" sz="3200" dirty="0" err="1" smtClean="0"/>
              <a:t>alumnos</a:t>
            </a:r>
            <a:endParaRPr lang="fr-FR" sz="3200" dirty="0" smtClean="0"/>
          </a:p>
          <a:p>
            <a:r>
              <a:rPr lang="fr-FR" sz="3200" dirty="0"/>
              <a:t>d</a:t>
            </a:r>
            <a:r>
              <a:rPr lang="fr-FR" sz="3200" dirty="0" smtClean="0"/>
              <a:t>e </a:t>
            </a:r>
            <a:r>
              <a:rPr lang="fr-FR" sz="3200" dirty="0" err="1" smtClean="0"/>
              <a:t>nuevo</a:t>
            </a:r>
            <a:r>
              <a:rPr lang="fr-FR" sz="3200" dirty="0" smtClean="0"/>
              <a:t> </a:t>
            </a:r>
            <a:r>
              <a:rPr lang="fr-FR" sz="3200" dirty="0" err="1" smtClean="0"/>
              <a:t>ingreso</a:t>
            </a:r>
            <a:r>
              <a:rPr lang="fr-FR" sz="3200" dirty="0" smtClean="0"/>
              <a:t>?</a:t>
            </a:r>
          </a:p>
          <a:p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4100276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2" y="1582693"/>
            <a:ext cx="8587594" cy="42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22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29988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13. ¿</a:t>
            </a:r>
            <a:r>
              <a:rPr lang="es-ES_tradnl" sz="3600" b="1" dirty="0" smtClean="0">
                <a:latin typeface="Century Gothic"/>
                <a:cs typeface="Century Gothic"/>
              </a:rPr>
              <a:t>Quiénes serán mis amigos (docentes)?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52" y="1324534"/>
            <a:ext cx="4332941" cy="30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92741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14. ¿</a:t>
            </a:r>
            <a:r>
              <a:rPr lang="es-ES_tradnl" sz="3600" b="1" dirty="0" smtClean="0">
                <a:latin typeface="Century Gothic"/>
                <a:cs typeface="Century Gothic"/>
              </a:rPr>
              <a:t>Cuál es el enfoque filosófico - </a:t>
            </a:r>
            <a:r>
              <a:rPr lang="es-ES_tradnl" sz="3600" b="1" dirty="0" err="1" smtClean="0">
                <a:latin typeface="Century Gothic"/>
                <a:cs typeface="Century Gothic"/>
              </a:rPr>
              <a:t>andragógico</a:t>
            </a:r>
            <a:r>
              <a:rPr lang="es-ES_tradnl" sz="3600" b="1" dirty="0" smtClean="0">
                <a:latin typeface="Century Gothic"/>
                <a:cs typeface="Century Gothic"/>
              </a:rPr>
              <a:t>  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88" y="941293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8706" y="1902592"/>
            <a:ext cx="32272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dirty="0">
                <a:latin typeface="Century Gothic"/>
                <a:cs typeface="Century Gothic"/>
              </a:rPr>
              <a:t>"El que quiera ser el más grande, que sea el servidor de todos"</a:t>
            </a:r>
          </a:p>
          <a:p>
            <a:r>
              <a:rPr lang="is-IS" sz="3200" dirty="0">
                <a:latin typeface="Century Gothic"/>
                <a:cs typeface="Century Gothic"/>
              </a:rPr>
              <a:t>                                                                                 Mateo 20-27</a:t>
            </a:r>
            <a:endParaRPr lang="es-ES_tradnl" sz="3200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621" y="0"/>
            <a:ext cx="5200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54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9412" y="1061952"/>
            <a:ext cx="86061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/>
              <a:t>CÓDIGO DE ÉTICA UMC</a:t>
            </a:r>
            <a:endParaRPr lang="es-ES_tradnl" sz="2400" dirty="0"/>
          </a:p>
          <a:p>
            <a:r>
              <a:rPr lang="sk-SK" sz="2400" dirty="0"/>
              <a:t> </a:t>
            </a:r>
          </a:p>
          <a:p>
            <a:r>
              <a:rPr lang="es-ES_tradnl" sz="2400" b="1" dirty="0"/>
              <a:t>1. </a:t>
            </a:r>
            <a:r>
              <a:rPr lang="es-ES_tradnl" sz="2400" dirty="0"/>
              <a:t>No soy yo el que </a:t>
            </a:r>
            <a:r>
              <a:rPr lang="es-ES_tradnl" sz="2400" dirty="0" err="1"/>
              <a:t>dá</a:t>
            </a:r>
            <a:r>
              <a:rPr lang="es-ES_tradnl" sz="2400" dirty="0"/>
              <a:t>, solo facilito a que mis alumnos extraigan lo mejor de ellos mismos.</a:t>
            </a:r>
          </a:p>
          <a:p>
            <a:r>
              <a:rPr lang="es-ES_tradnl" sz="2400" b="1" dirty="0"/>
              <a:t>2. </a:t>
            </a:r>
            <a:r>
              <a:rPr lang="es-ES_tradnl" sz="2400" dirty="0"/>
              <a:t>Sobre todo, amar a mis alumnos es la prioridad. </a:t>
            </a:r>
          </a:p>
          <a:p>
            <a:r>
              <a:rPr lang="es-ES_tradnl" sz="2400" b="1" dirty="0"/>
              <a:t>3. </a:t>
            </a:r>
            <a:r>
              <a:rPr lang="es-ES_tradnl" sz="2400" dirty="0"/>
              <a:t>Evaluar es una herramienta poderosa para mantener a los alumnos en el juego del                   aprendizaje, nunca es un fin, ni un medio para intimidar, alimentar la arrogancia,                   diferenciar o poner en evidencia.</a:t>
            </a:r>
          </a:p>
          <a:p>
            <a:r>
              <a:rPr lang="es-ES_tradnl" sz="2400" b="1" dirty="0"/>
              <a:t>4. </a:t>
            </a:r>
            <a:r>
              <a:rPr lang="es-ES_tradnl" sz="2400" dirty="0"/>
              <a:t>Respetar y tolerar las diferencias individuales es trascendente, es grave error pensarse </a:t>
            </a:r>
            <a:r>
              <a:rPr lang="es-ES_tradnl" sz="2400" dirty="0" smtClean="0"/>
              <a:t>con </a:t>
            </a:r>
            <a:r>
              <a:rPr lang="es-ES_tradnl" sz="2400" dirty="0"/>
              <a:t>la verdad absoluta.</a:t>
            </a:r>
          </a:p>
          <a:p>
            <a:r>
              <a:rPr lang="es-ES_tradnl" sz="2400" b="1" dirty="0"/>
              <a:t>5. </a:t>
            </a:r>
            <a:r>
              <a:rPr lang="es-ES_tradnl" sz="2400" dirty="0"/>
              <a:t>Es Dios quien </a:t>
            </a:r>
            <a:r>
              <a:rPr lang="es-ES_tradnl" sz="2400" dirty="0" err="1"/>
              <a:t>dá</a:t>
            </a:r>
            <a:r>
              <a:rPr lang="es-ES_tradnl" sz="2400" dirty="0"/>
              <a:t> y quita, lo que ocurre es solo su voluntad, nada hay que temer o a  </a:t>
            </a:r>
            <a:r>
              <a:rPr lang="es-ES_tradnl" sz="2400" dirty="0" smtClean="0"/>
              <a:t>quien </a:t>
            </a:r>
            <a:r>
              <a:rPr lang="es-ES_tradnl" sz="2400" dirty="0"/>
              <a:t>juzgar</a:t>
            </a:r>
            <a:r>
              <a:rPr lang="es-ES_tradnl" sz="2400" dirty="0" smtClean="0"/>
              <a:t>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4061974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9411" y="1120589"/>
            <a:ext cx="8531413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 smtClean="0"/>
              <a:t>6</a:t>
            </a:r>
            <a:r>
              <a:rPr lang="es-ES_tradnl" sz="2800" b="1" dirty="0"/>
              <a:t>. </a:t>
            </a:r>
            <a:r>
              <a:rPr lang="es-ES_tradnl" sz="2800" dirty="0"/>
              <a:t>Ser congruente de lo que digo con lo que hago, sin sufrir por eventuales y humanas                   incongruencias.</a:t>
            </a:r>
          </a:p>
          <a:p>
            <a:r>
              <a:rPr lang="es-ES_tradnl" sz="2800" b="1" dirty="0"/>
              <a:t>7. </a:t>
            </a:r>
            <a:r>
              <a:rPr lang="es-ES_tradnl" sz="2800" dirty="0"/>
              <a:t>Trabajo dejado y no revisado, es causa principal de la pérdida de interés y </a:t>
            </a:r>
            <a:r>
              <a:rPr lang="es-ES_tradnl" sz="2800" dirty="0" smtClean="0"/>
              <a:t>confianza por  parte </a:t>
            </a:r>
            <a:r>
              <a:rPr lang="es-ES_tradnl" sz="2800" dirty="0"/>
              <a:t>el alumno.</a:t>
            </a:r>
          </a:p>
          <a:p>
            <a:r>
              <a:rPr lang="es-ES_tradnl" sz="2800" b="1" dirty="0"/>
              <a:t>8. </a:t>
            </a:r>
            <a:r>
              <a:rPr lang="es-ES_tradnl" sz="2800" dirty="0"/>
              <a:t>Los alumnos aprenden más haciendo.</a:t>
            </a:r>
          </a:p>
          <a:p>
            <a:r>
              <a:rPr lang="es-ES_tradnl" sz="2800" b="1" dirty="0"/>
              <a:t>9. </a:t>
            </a:r>
            <a:r>
              <a:rPr lang="es-ES_tradnl" sz="2800" dirty="0"/>
              <a:t>Es nuestro deber conocer a nuestros alumnos y contribuir a su armonía grupal, para la  </a:t>
            </a:r>
            <a:r>
              <a:rPr lang="es-ES_tradnl" sz="2800" dirty="0" smtClean="0"/>
              <a:t>mejora </a:t>
            </a:r>
            <a:r>
              <a:rPr lang="es-ES_tradnl" sz="2800" dirty="0"/>
              <a:t>de su aprendizaje.</a:t>
            </a:r>
          </a:p>
          <a:p>
            <a:r>
              <a:rPr lang="is-IS" sz="2800" b="1" dirty="0"/>
              <a:t>10.</a:t>
            </a:r>
            <a:r>
              <a:rPr lang="is-IS" sz="2800" dirty="0"/>
              <a:t>  Valores fundamentales, disciplina, </a:t>
            </a:r>
            <a:r>
              <a:rPr lang="is-IS" sz="2800" dirty="0" smtClean="0"/>
              <a:t>trabajo y honestidad.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025416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059" y="4646705"/>
            <a:ext cx="5393765" cy="1927413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15. ¿</a:t>
            </a:r>
            <a:r>
              <a:rPr lang="es-ES_tradnl" sz="3600" b="1" dirty="0" smtClean="0">
                <a:latin typeface="Century Gothic"/>
                <a:cs typeface="Century Gothic"/>
              </a:rPr>
              <a:t>Cuál es su calendario escolar?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>
            <a:hlinkClick r:id="rId2" invalidUrl="file://localhost\Users\FENIX\Dropbox (UMC)\01 UMC\01 DIRECCI%C3%93N\01 PLANEACI%C3%93N\PLANEACI%C3%93N 2017\CALENDARIO UMC 2017 YearlyCalendar.pdf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294" y="1748118"/>
            <a:ext cx="4138876" cy="27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09" y="853766"/>
            <a:ext cx="4640632" cy="55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99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16940"/>
            <a:ext cx="6783293" cy="1314825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16. ¿</a:t>
            </a:r>
            <a:r>
              <a:rPr lang="es-ES_tradnl" sz="3600" b="1" dirty="0" smtClean="0"/>
              <a:t>Cómo </a:t>
            </a:r>
            <a:r>
              <a:rPr lang="es-ES_tradnl" sz="3600" b="1" dirty="0"/>
              <a:t>será la distribución </a:t>
            </a:r>
            <a:r>
              <a:rPr lang="es-ES_tradnl" sz="3600" b="1" dirty="0" smtClean="0"/>
              <a:t>de los módulos?</a:t>
            </a:r>
            <a:endParaRPr lang="es-ES" sz="36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30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352" y="4273176"/>
            <a:ext cx="6783293" cy="1494119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17. ¿</a:t>
            </a:r>
            <a:r>
              <a:rPr lang="es-ES_tradnl" sz="3600" b="1" dirty="0" smtClean="0"/>
              <a:t>Cómo funciona el sistema de pagos?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69" y="1591235"/>
            <a:ext cx="6086288" cy="22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78676"/>
            <a:ext cx="4698877" cy="834932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1. ¿Qué es la UMC?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04235"/>
            <a:ext cx="5265551" cy="2234536"/>
          </a:xfrm>
        </p:spPr>
      </p:pic>
      <p:sp>
        <p:nvSpPr>
          <p:cNvPr id="6" name="CuadroTexto 5"/>
          <p:cNvSpPr txBox="1"/>
          <p:nvPr/>
        </p:nvSpPr>
        <p:spPr>
          <a:xfrm>
            <a:off x="4437529" y="1045882"/>
            <a:ext cx="47064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latin typeface="Century Gothic"/>
                <a:cs typeface="Century Gothic"/>
              </a:rPr>
              <a:t>Somos una institución educativa, </a:t>
            </a:r>
            <a:endParaRPr lang="es-ES_tradnl" sz="2000" dirty="0">
              <a:latin typeface="Century Gothic"/>
              <a:cs typeface="Century Gothic"/>
            </a:endParaRP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fundada en </a:t>
            </a:r>
            <a:r>
              <a:rPr lang="es-ES" sz="2000" dirty="0" err="1" smtClean="0">
                <a:latin typeface="Century Gothic"/>
                <a:cs typeface="Century Gothic"/>
              </a:rPr>
              <a:t>Puruándiro</a:t>
            </a:r>
            <a:r>
              <a:rPr lang="es-ES" sz="2000" dirty="0" smtClean="0">
                <a:latin typeface="Century Gothic"/>
                <a:cs typeface="Century Gothic"/>
              </a:rPr>
              <a:t> </a:t>
            </a:r>
            <a:r>
              <a:rPr lang="es-ES" sz="2000" dirty="0" err="1" smtClean="0">
                <a:latin typeface="Century Gothic"/>
                <a:cs typeface="Century Gothic"/>
              </a:rPr>
              <a:t>Mich</a:t>
            </a:r>
            <a:r>
              <a:rPr lang="es-ES" sz="2000" dirty="0" smtClean="0">
                <a:latin typeface="Century Gothic"/>
                <a:cs typeface="Century Gothic"/>
              </a:rPr>
              <a:t>. </a:t>
            </a: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desde hace más de 8 años.</a:t>
            </a:r>
          </a:p>
          <a:p>
            <a:pPr algn="ctr"/>
            <a:endParaRPr lang="es-ES" sz="2000" dirty="0">
              <a:latin typeface="Century Gothic"/>
              <a:cs typeface="Century Gothic"/>
            </a:endParaRP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Nos dedicamos a ofrecer un servicio</a:t>
            </a: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de educación </a:t>
            </a:r>
            <a:r>
              <a:rPr lang="es-ES" sz="2000" b="1" dirty="0" smtClean="0">
                <a:latin typeface="Century Gothic"/>
                <a:cs typeface="Century Gothic"/>
              </a:rPr>
              <a:t>incluyente</a:t>
            </a:r>
            <a:r>
              <a:rPr lang="es-ES" sz="2000" dirty="0" smtClean="0">
                <a:latin typeface="Century Gothic"/>
                <a:cs typeface="Century Gothic"/>
              </a:rPr>
              <a:t>, </a:t>
            </a:r>
            <a:r>
              <a:rPr lang="es-ES" sz="2000" b="1" dirty="0" smtClean="0">
                <a:latin typeface="Century Gothic"/>
                <a:cs typeface="Century Gothic"/>
              </a:rPr>
              <a:t>respetuoso</a:t>
            </a: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de las diversas manifestaciones </a:t>
            </a: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culturales, damos prioridad al </a:t>
            </a:r>
          </a:p>
          <a:p>
            <a:pPr algn="ctr"/>
            <a:r>
              <a:rPr lang="es-ES" sz="2000" b="1" dirty="0" smtClean="0">
                <a:latin typeface="Century Gothic"/>
                <a:cs typeface="Century Gothic"/>
              </a:rPr>
              <a:t>compromiso por la educación </a:t>
            </a:r>
            <a:r>
              <a:rPr lang="es-ES" sz="2000" dirty="0" smtClean="0">
                <a:latin typeface="Century Gothic"/>
                <a:cs typeface="Century Gothic"/>
              </a:rPr>
              <a:t>antes</a:t>
            </a: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de la necesidad económica, </a:t>
            </a:r>
            <a:r>
              <a:rPr lang="es-ES" sz="2000" b="1" dirty="0" smtClean="0">
                <a:latin typeface="Century Gothic"/>
                <a:cs typeface="Century Gothic"/>
              </a:rPr>
              <a:t>amamos </a:t>
            </a:r>
          </a:p>
          <a:p>
            <a:pPr algn="ctr"/>
            <a:r>
              <a:rPr lang="es-ES" sz="2000" b="1" dirty="0" smtClean="0">
                <a:latin typeface="Century Gothic"/>
                <a:cs typeface="Century Gothic"/>
              </a:rPr>
              <a:t>a nuestros estudiantes  </a:t>
            </a:r>
            <a:r>
              <a:rPr lang="es-ES" sz="2000" dirty="0" smtClean="0">
                <a:latin typeface="Century Gothic"/>
                <a:cs typeface="Century Gothic"/>
              </a:rPr>
              <a:t>y </a:t>
            </a:r>
          </a:p>
          <a:p>
            <a:pPr algn="ctr"/>
            <a:r>
              <a:rPr lang="es-ES" sz="2000" dirty="0">
                <a:latin typeface="Century Gothic"/>
                <a:cs typeface="Century Gothic"/>
              </a:rPr>
              <a:t>m</a:t>
            </a:r>
            <a:r>
              <a:rPr lang="es-ES" sz="2000" dirty="0" smtClean="0">
                <a:latin typeface="Century Gothic"/>
                <a:cs typeface="Century Gothic"/>
              </a:rPr>
              <a:t>antenemos un estricto enfoque </a:t>
            </a:r>
          </a:p>
          <a:p>
            <a:pPr algn="ctr"/>
            <a:r>
              <a:rPr lang="es-ES" sz="2000" dirty="0" smtClean="0">
                <a:latin typeface="Century Gothic"/>
                <a:cs typeface="Century Gothic"/>
              </a:rPr>
              <a:t>en la </a:t>
            </a:r>
            <a:r>
              <a:rPr lang="es-ES" sz="2000" b="1" dirty="0" smtClean="0">
                <a:latin typeface="Century Gothic"/>
                <a:cs typeface="Century Gothic"/>
              </a:rPr>
              <a:t>calidad</a:t>
            </a:r>
            <a:r>
              <a:rPr lang="es-ES" sz="2000" dirty="0" smtClean="0">
                <a:latin typeface="Century Gothic"/>
                <a:cs typeface="Century Gothic"/>
              </a:rPr>
              <a:t> y la </a:t>
            </a:r>
            <a:r>
              <a:rPr lang="es-ES" sz="2000" b="1" dirty="0" smtClean="0">
                <a:latin typeface="Century Gothic"/>
                <a:cs typeface="Century Gothic"/>
              </a:rPr>
              <a:t>disciplina.</a:t>
            </a:r>
            <a:endParaRPr lang="es-ES_tradnl" sz="2000" b="1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5895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s-ES_tradnl" dirty="0" smtClean="0"/>
              <a:t>Pago mensualidad cada 15 de mes.</a:t>
            </a:r>
          </a:p>
          <a:p>
            <a:pPr marL="514350" indent="-514350">
              <a:buAutoNum type="arabicPeriod"/>
            </a:pPr>
            <a:r>
              <a:rPr lang="es-ES_tradnl" dirty="0" smtClean="0"/>
              <a:t>Pago Inscripción </a:t>
            </a:r>
          </a:p>
          <a:p>
            <a:pPr marL="514350" indent="-514350">
              <a:buAutoNum type="arabicPeriod"/>
            </a:pPr>
            <a:r>
              <a:rPr lang="es-ES_tradnl" dirty="0" smtClean="0"/>
              <a:t>Pago re inscripción cada 4 meses.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Nota: Considerar pago ICATMI para el caso de </a:t>
            </a:r>
          </a:p>
          <a:p>
            <a:pPr marL="0" indent="0">
              <a:buNone/>
            </a:pPr>
            <a:r>
              <a:rPr lang="es-ES" dirty="0" smtClean="0"/>
              <a:t>A</a:t>
            </a:r>
            <a:r>
              <a:rPr lang="es-ES_tradnl" dirty="0" err="1" smtClean="0"/>
              <a:t>uxiliar</a:t>
            </a:r>
            <a:r>
              <a:rPr lang="es-ES_tradnl" dirty="0" smtClean="0"/>
              <a:t> de enfermería y otros gastos de certificados SEP.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Nota: Ver reglamento nuevo ingreso.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8642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352" y="4273176"/>
            <a:ext cx="6783293" cy="1494119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18. ¿</a:t>
            </a:r>
            <a:r>
              <a:rPr lang="es-ES_tradnl" sz="3600" b="1" dirty="0" smtClean="0"/>
              <a:t>Cómo se llevará acabo el periodo de prácticas?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05" y="1202765"/>
            <a:ext cx="3070411" cy="30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06824" y="1464235"/>
            <a:ext cx="59191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latin typeface="Century Gothic"/>
                <a:cs typeface="Century Gothic"/>
              </a:rPr>
              <a:t>Auxiliar de enfermería </a:t>
            </a:r>
          </a:p>
          <a:p>
            <a:endParaRPr lang="es-ES_tradnl" sz="2000" dirty="0"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s-ES_tradnl" sz="2000" dirty="0" smtClean="0">
                <a:latin typeface="Century Gothic"/>
                <a:cs typeface="Century Gothic"/>
              </a:rPr>
              <a:t>Después de los primeros 8 meses</a:t>
            </a:r>
          </a:p>
          <a:p>
            <a:pPr marL="342900" indent="-342900">
              <a:buAutoNum type="arabicPeriod"/>
            </a:pPr>
            <a:r>
              <a:rPr lang="es-ES_tradnl" sz="2000" dirty="0" smtClean="0">
                <a:latin typeface="Century Gothic"/>
                <a:cs typeface="Century Gothic"/>
              </a:rPr>
              <a:t>480 horas en unidad médica </a:t>
            </a:r>
          </a:p>
          <a:p>
            <a:pPr marL="342900" indent="-342900">
              <a:buAutoNum type="arabicPeriod"/>
            </a:pPr>
            <a:r>
              <a:rPr lang="es-ES_tradnl" sz="2000" dirty="0" smtClean="0">
                <a:latin typeface="Century Gothic"/>
                <a:cs typeface="Century Gothic"/>
              </a:rPr>
              <a:t>3 a 4 Unidades médicas</a:t>
            </a:r>
          </a:p>
          <a:p>
            <a:pPr marL="342900" indent="-342900">
              <a:buAutoNum type="arabicPeriod"/>
            </a:pPr>
            <a:endParaRPr lang="es-ES_tradnl" sz="2000" dirty="0">
              <a:latin typeface="Century Gothic"/>
              <a:cs typeface="Century Gothic"/>
            </a:endParaRPr>
          </a:p>
          <a:p>
            <a:r>
              <a:rPr lang="es-ES_tradnl" sz="2000" b="1" dirty="0" smtClean="0">
                <a:latin typeface="Century Gothic"/>
                <a:cs typeface="Century Gothic"/>
              </a:rPr>
              <a:t>Asistente educativo y Auxiliar de contabilidad</a:t>
            </a:r>
          </a:p>
          <a:p>
            <a:endParaRPr lang="es-ES_tradnl" sz="2000" dirty="0"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s-ES_tradnl" sz="2000" dirty="0" smtClean="0">
                <a:latin typeface="Century Gothic"/>
                <a:cs typeface="Century Gothic"/>
              </a:rPr>
              <a:t>Después del 4to. Módulo </a:t>
            </a:r>
          </a:p>
          <a:p>
            <a:pPr marL="342900" indent="-342900">
              <a:buAutoNum type="arabicPeriod"/>
            </a:pPr>
            <a:r>
              <a:rPr lang="es-ES_tradnl" sz="2000" dirty="0" smtClean="0">
                <a:latin typeface="Century Gothic"/>
                <a:cs typeface="Century Gothic"/>
              </a:rPr>
              <a:t>480 horas</a:t>
            </a:r>
          </a:p>
          <a:p>
            <a:r>
              <a:rPr lang="es-ES_tradnl" sz="2000" dirty="0" smtClean="0">
                <a:latin typeface="Century Gothic"/>
                <a:cs typeface="Century Gothic"/>
              </a:rPr>
              <a:t> </a:t>
            </a:r>
          </a:p>
          <a:p>
            <a:pPr marL="342900" indent="-342900">
              <a:buAutoNum type="arabicPeriod"/>
            </a:pPr>
            <a:endParaRPr lang="es-ES_tradnl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09010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1294" y="4318000"/>
            <a:ext cx="6783293" cy="1494119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19. ¿</a:t>
            </a:r>
            <a:r>
              <a:rPr lang="es-ES_tradnl" sz="3600" b="1" dirty="0" smtClean="0"/>
              <a:t>Qué documentos necesito para inscribirme?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941" y="1161676"/>
            <a:ext cx="2540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22941" y="1583765"/>
            <a:ext cx="47183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latin typeface="Century Gothic"/>
                <a:cs typeface="Century Gothic"/>
              </a:rPr>
              <a:t>2</a:t>
            </a:r>
            <a:r>
              <a:rPr lang="es-ES_tradnl" sz="2400" b="1" dirty="0" smtClean="0">
                <a:latin typeface="Century Gothic"/>
                <a:cs typeface="Century Gothic"/>
              </a:rPr>
              <a:t> Copias de:</a:t>
            </a:r>
          </a:p>
          <a:p>
            <a:endParaRPr lang="es-ES_tradnl" sz="2400" dirty="0"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Certificado de secundaria</a:t>
            </a: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Comprobante de domicilio</a:t>
            </a:r>
          </a:p>
          <a:p>
            <a:pPr marL="342900" indent="-342900">
              <a:buAutoNum type="arabicPeriod"/>
            </a:pPr>
            <a:r>
              <a:rPr lang="es-ES" sz="2400" dirty="0" smtClean="0">
                <a:latin typeface="Century Gothic"/>
                <a:cs typeface="Century Gothic"/>
              </a:rPr>
              <a:t>I</a:t>
            </a:r>
            <a:r>
              <a:rPr lang="es-ES_tradnl" sz="2400" dirty="0" err="1" smtClean="0">
                <a:latin typeface="Century Gothic"/>
                <a:cs typeface="Century Gothic"/>
              </a:rPr>
              <a:t>dentificación</a:t>
            </a:r>
            <a:endParaRPr lang="es-ES_tradnl" sz="2400" dirty="0" smtClean="0"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CURP</a:t>
            </a: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Acta de nacimiento</a:t>
            </a:r>
          </a:p>
          <a:p>
            <a:pPr marL="342900" indent="-342900">
              <a:buAutoNum type="arabicPeriod"/>
            </a:pPr>
            <a:endParaRPr lang="es-ES_tradnl" sz="2400" dirty="0" smtClean="0">
              <a:latin typeface="Century Gothic"/>
              <a:cs typeface="Century Gothic"/>
            </a:endParaRPr>
          </a:p>
          <a:p>
            <a:r>
              <a:rPr lang="es-ES_tradnl" sz="2400" dirty="0" smtClean="0">
                <a:latin typeface="Century Gothic"/>
                <a:cs typeface="Century Gothic"/>
              </a:rPr>
              <a:t>6. 4 Fotos t/infantil papel mate</a:t>
            </a:r>
            <a:endParaRPr lang="es-ES_tradnl" sz="2400" dirty="0">
              <a:latin typeface="Century Gothic"/>
              <a:cs typeface="Century Gothic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4734" y="5276538"/>
            <a:ext cx="7304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Si no se cuenta con esta información no se tramitará uniforme, credencial o  </a:t>
            </a:r>
          </a:p>
          <a:p>
            <a:r>
              <a:rPr lang="es-ES_tradnl" dirty="0" smtClean="0"/>
              <a:t>constancias de estudio.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87928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1294" y="4318000"/>
            <a:ext cx="6783293" cy="1494119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20. ¿</a:t>
            </a:r>
            <a:r>
              <a:rPr lang="es-ES_tradnl" sz="3600" b="1" dirty="0" smtClean="0"/>
              <a:t>Qué más debo comprar para el desarrollo de mi carrera?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84044"/>
            <a:ext cx="3204882" cy="30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8588" y="1464235"/>
            <a:ext cx="6019647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latin typeface="Century Gothic"/>
                <a:cs typeface="Century Gothic"/>
              </a:rPr>
              <a:t>Auxiliar de enfermería</a:t>
            </a:r>
          </a:p>
          <a:p>
            <a:endParaRPr lang="es-ES_tradnl" sz="2400" dirty="0"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Uniforme </a:t>
            </a: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Libro</a:t>
            </a:r>
          </a:p>
          <a:p>
            <a:pPr marL="342900" indent="-342900">
              <a:buAutoNum type="arabicPeriod"/>
            </a:pPr>
            <a:r>
              <a:rPr lang="es-ES_tradnl" sz="2400" dirty="0" err="1" smtClean="0">
                <a:latin typeface="Century Gothic"/>
                <a:cs typeface="Century Gothic"/>
              </a:rPr>
              <a:t>Baumanómetro</a:t>
            </a:r>
            <a:r>
              <a:rPr lang="es-ES_tradnl" sz="2400" dirty="0" smtClean="0">
                <a:latin typeface="Century Gothic"/>
                <a:cs typeface="Century Gothic"/>
              </a:rPr>
              <a:t> y estetoscopio</a:t>
            </a: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Credencial </a:t>
            </a:r>
          </a:p>
          <a:p>
            <a:pPr marL="342900" indent="-342900">
              <a:buAutoNum type="arabicPeriod"/>
            </a:pPr>
            <a:endParaRPr lang="es-ES_tradnl" sz="2400" dirty="0">
              <a:latin typeface="Century Gothic"/>
              <a:cs typeface="Century Gothic"/>
            </a:endParaRPr>
          </a:p>
          <a:p>
            <a:r>
              <a:rPr lang="es-ES_tradnl" sz="2400" b="1" dirty="0" smtClean="0">
                <a:latin typeface="Century Gothic"/>
                <a:cs typeface="Century Gothic"/>
              </a:rPr>
              <a:t>Asistente educativo y Auxiliar contable</a:t>
            </a:r>
          </a:p>
          <a:p>
            <a:endParaRPr lang="es-ES_tradnl" sz="2400" dirty="0"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Uniforme </a:t>
            </a: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Libro</a:t>
            </a: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Credencial </a:t>
            </a:r>
          </a:p>
          <a:p>
            <a:pPr marL="342900" indent="-342900">
              <a:buAutoNum type="arabicPeriod"/>
            </a:pPr>
            <a:r>
              <a:rPr lang="es-ES_tradnl" sz="2400" dirty="0" smtClean="0">
                <a:latin typeface="Century Gothic"/>
                <a:cs typeface="Century Gothic"/>
              </a:rPr>
              <a:t>Práctica contable (Auxiliar contable)</a:t>
            </a:r>
          </a:p>
          <a:p>
            <a:endParaRPr lang="es-ES_tradnl" sz="2400" dirty="0" smtClean="0"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endParaRPr lang="es-ES_tradnl" sz="24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98897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1294" y="4318000"/>
            <a:ext cx="6783293" cy="1494119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21. ¿</a:t>
            </a:r>
            <a:r>
              <a:rPr lang="es-ES_tradnl" sz="3600" b="1" dirty="0" smtClean="0"/>
              <a:t>Cuáles serán los lineamientos de comunicación?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1" y="1207248"/>
            <a:ext cx="2915008" cy="32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7882" y="1583765"/>
            <a:ext cx="833717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latin typeface="Century Gothic"/>
                <a:cs typeface="Century Gothic"/>
              </a:rPr>
              <a:t>1. </a:t>
            </a:r>
            <a:r>
              <a:rPr lang="es-ES_tradnl" dirty="0" smtClean="0">
                <a:latin typeface="Century Gothic"/>
                <a:cs typeface="Century Gothic"/>
              </a:rPr>
              <a:t>Jefe de grupo </a:t>
            </a:r>
            <a:r>
              <a:rPr lang="es-ES" dirty="0" smtClean="0">
                <a:latin typeface="Century Gothic"/>
                <a:cs typeface="Century Gothic"/>
              </a:rPr>
              <a:t>–</a:t>
            </a:r>
            <a:r>
              <a:rPr lang="es-ES_tradnl" dirty="0" smtClean="0">
                <a:latin typeface="Century Gothic"/>
                <a:cs typeface="Century Gothic"/>
              </a:rPr>
              <a:t> amigo facilitador </a:t>
            </a:r>
            <a:r>
              <a:rPr lang="es-ES" dirty="0" smtClean="0">
                <a:latin typeface="Century Gothic"/>
                <a:cs typeface="Century Gothic"/>
              </a:rPr>
              <a:t>–</a:t>
            </a:r>
            <a:r>
              <a:rPr lang="es-ES_tradnl" dirty="0" smtClean="0">
                <a:latin typeface="Century Gothic"/>
                <a:cs typeface="Century Gothic"/>
              </a:rPr>
              <a:t> coordinador académico </a:t>
            </a:r>
            <a:r>
              <a:rPr lang="es-ES" dirty="0" smtClean="0">
                <a:latin typeface="Century Gothic"/>
                <a:cs typeface="Century Gothic"/>
              </a:rPr>
              <a:t>–</a:t>
            </a:r>
            <a:r>
              <a:rPr lang="es-ES_tradnl" dirty="0" smtClean="0">
                <a:latin typeface="Century Gothic"/>
                <a:cs typeface="Century Gothic"/>
              </a:rPr>
              <a:t> sub director </a:t>
            </a:r>
            <a:r>
              <a:rPr lang="es-ES" dirty="0" smtClean="0">
                <a:latin typeface="Century Gothic"/>
                <a:cs typeface="Century Gothic"/>
              </a:rPr>
              <a:t>–</a:t>
            </a:r>
            <a:r>
              <a:rPr lang="es-ES_tradnl" dirty="0" smtClean="0">
                <a:latin typeface="Century Gothic"/>
                <a:cs typeface="Century Gothic"/>
              </a:rPr>
              <a:t> Director.</a:t>
            </a:r>
          </a:p>
          <a:p>
            <a:endParaRPr lang="es-ES_tradnl" dirty="0">
              <a:latin typeface="Century Gothic"/>
              <a:cs typeface="Century Gothic"/>
            </a:endParaRPr>
          </a:p>
          <a:p>
            <a:r>
              <a:rPr lang="es-ES_tradnl" sz="3200" b="1" dirty="0" smtClean="0">
                <a:latin typeface="Century Gothic"/>
                <a:cs typeface="Century Gothic"/>
              </a:rPr>
              <a:t>2. </a:t>
            </a:r>
            <a:r>
              <a:rPr lang="es-ES_tradnl" b="1" dirty="0" err="1" smtClean="0">
                <a:latin typeface="Century Gothic"/>
                <a:cs typeface="Century Gothic"/>
              </a:rPr>
              <a:t>Whatsapp</a:t>
            </a:r>
            <a:r>
              <a:rPr lang="es-ES_tradnl" b="1" dirty="0" smtClean="0">
                <a:latin typeface="Century Gothic"/>
                <a:cs typeface="Century Gothic"/>
              </a:rPr>
              <a:t>.  </a:t>
            </a:r>
          </a:p>
          <a:p>
            <a:endParaRPr lang="es-ES_tradnl" dirty="0">
              <a:latin typeface="Century Gothic"/>
              <a:cs typeface="Century Gothic"/>
            </a:endParaRPr>
          </a:p>
          <a:p>
            <a:r>
              <a:rPr lang="es-ES_tradnl" dirty="0" smtClean="0">
                <a:latin typeface="Century Gothic"/>
                <a:cs typeface="Century Gothic"/>
              </a:rPr>
              <a:t>a)Crea grupo coordinadora administrativa (No se permite otro grupo, los demás podrán </a:t>
            </a:r>
          </a:p>
          <a:p>
            <a:r>
              <a:rPr lang="es-ES" dirty="0" smtClean="0">
                <a:latin typeface="Century Gothic"/>
                <a:cs typeface="Century Gothic"/>
              </a:rPr>
              <a:t>ser particulares) </a:t>
            </a:r>
            <a:endParaRPr lang="es-ES_tradnl" dirty="0" smtClean="0">
              <a:latin typeface="Century Gothic"/>
              <a:cs typeface="Century Gothic"/>
            </a:endParaRPr>
          </a:p>
          <a:p>
            <a:r>
              <a:rPr lang="es-ES_tradnl" dirty="0" smtClean="0">
                <a:latin typeface="Century Gothic"/>
                <a:cs typeface="Century Gothic"/>
              </a:rPr>
              <a:t>b) Solo comunicación académica </a:t>
            </a:r>
          </a:p>
          <a:p>
            <a:endParaRPr lang="es-ES_tradnl" dirty="0">
              <a:latin typeface="Century Gothic"/>
              <a:cs typeface="Century Gothic"/>
            </a:endParaRPr>
          </a:p>
          <a:p>
            <a:r>
              <a:rPr lang="es-ES_tradnl" dirty="0" smtClean="0">
                <a:latin typeface="Century Gothic"/>
                <a:cs typeface="Century Gothic"/>
              </a:rPr>
              <a:t>De ser necesario, siéntanse con la libertad de comunicar cualquier inquietud de </a:t>
            </a:r>
            <a:r>
              <a:rPr lang="es-ES" dirty="0" smtClean="0">
                <a:latin typeface="Century Gothic"/>
                <a:cs typeface="Century Gothic"/>
              </a:rPr>
              <a:t>m</a:t>
            </a:r>
            <a:r>
              <a:rPr lang="es-ES_tradnl" dirty="0" err="1" smtClean="0">
                <a:latin typeface="Century Gothic"/>
                <a:cs typeface="Century Gothic"/>
              </a:rPr>
              <a:t>anera</a:t>
            </a:r>
            <a:r>
              <a:rPr lang="es-ES_tradnl" dirty="0" smtClean="0">
                <a:latin typeface="Century Gothic"/>
                <a:cs typeface="Century Gothic"/>
              </a:rPr>
              <a:t> directa con el Director.</a:t>
            </a:r>
          </a:p>
          <a:p>
            <a:endParaRPr lang="es-ES_tradnl" dirty="0">
              <a:latin typeface="Century Gothic"/>
              <a:cs typeface="Century Gothic"/>
            </a:endParaRPr>
          </a:p>
          <a:p>
            <a:r>
              <a:rPr lang="es-ES_tradnl" sz="2800" b="1" dirty="0" smtClean="0">
                <a:latin typeface="Century Gothic"/>
                <a:cs typeface="Century Gothic"/>
              </a:rPr>
              <a:t>3. Tutor</a:t>
            </a:r>
          </a:p>
          <a:p>
            <a:endParaRPr lang="es-ES_tradnl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317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1294" y="4318000"/>
            <a:ext cx="6783293" cy="1494119"/>
          </a:xfrm>
        </p:spPr>
        <p:txBody>
          <a:bodyPr/>
          <a:lstStyle/>
          <a:p>
            <a:r>
              <a:rPr lang="es-ES" sz="3600" b="1" dirty="0" smtClean="0">
                <a:latin typeface="Century Gothic"/>
                <a:cs typeface="Century Gothic"/>
              </a:rPr>
              <a:t>22. ¿</a:t>
            </a:r>
            <a:r>
              <a:rPr lang="es-ES_tradnl" sz="3600" b="1" dirty="0" smtClean="0"/>
              <a:t>Cuál es el reglamento interno para alumnos de nuevo ingreso?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07" y="1721369"/>
            <a:ext cx="4628776" cy="25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108634" y="1449294"/>
            <a:ext cx="7216589" cy="4362824"/>
            <a:chOff x="1108634" y="1449294"/>
            <a:chExt cx="7216589" cy="4362824"/>
          </a:xfrm>
        </p:grpSpPr>
        <p:sp>
          <p:nvSpPr>
            <p:cNvPr id="6" name="Rectángulo 5"/>
            <p:cNvSpPr/>
            <p:nvPr/>
          </p:nvSpPr>
          <p:spPr>
            <a:xfrm>
              <a:off x="3287058" y="1449294"/>
              <a:ext cx="3018118" cy="94129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_tradnl" sz="2800" b="1" dirty="0" smtClean="0">
                  <a:solidFill>
                    <a:schemeClr val="tx1"/>
                  </a:solidFill>
                </a:rPr>
                <a:t>     Rector</a:t>
              </a:r>
            </a:p>
            <a:p>
              <a:r>
                <a:rPr lang="es-ES_tradnl" b="1" dirty="0" smtClean="0">
                  <a:solidFill>
                    <a:schemeClr val="tx1"/>
                  </a:solidFill>
                </a:rPr>
                <a:t>Mc. </a:t>
              </a:r>
              <a:r>
                <a:rPr lang="es-ES" b="1" dirty="0" smtClean="0">
                  <a:solidFill>
                    <a:schemeClr val="tx1"/>
                  </a:solidFill>
                </a:rPr>
                <a:t>Luis O. Arellano</a:t>
              </a:r>
              <a:endParaRPr lang="es-ES_tradnl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8885" y="1449294"/>
              <a:ext cx="816291" cy="941294"/>
            </a:xfrm>
            <a:prstGeom prst="rect">
              <a:avLst/>
            </a:prstGeom>
          </p:spPr>
        </p:pic>
        <p:cxnSp>
          <p:nvCxnSpPr>
            <p:cNvPr id="10" name="Conector recto de flecha 9"/>
            <p:cNvCxnSpPr>
              <a:stCxn id="6" idx="2"/>
              <a:endCxn id="11" idx="0"/>
            </p:cNvCxnSpPr>
            <p:nvPr/>
          </p:nvCxnSpPr>
          <p:spPr>
            <a:xfrm>
              <a:off x="4796117" y="2390588"/>
              <a:ext cx="0" cy="6006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ángulo 10"/>
            <p:cNvSpPr/>
            <p:nvPr/>
          </p:nvSpPr>
          <p:spPr>
            <a:xfrm>
              <a:off x="3287058" y="2991223"/>
              <a:ext cx="3018118" cy="94129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_tradnl" sz="24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 Director General</a:t>
              </a:r>
            </a:p>
            <a:p>
              <a:r>
                <a:rPr lang="es-ES_tradnl" sz="1600" b="1" dirty="0" smtClean="0">
                  <a:solidFill>
                    <a:schemeClr val="tx1"/>
                  </a:solidFill>
                </a:rPr>
                <a:t>Lic.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Fernando Arellano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108634" y="4398682"/>
              <a:ext cx="3018118" cy="94129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_tradnl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b="1" dirty="0" smtClean="0">
                  <a:solidFill>
                    <a:schemeClr val="tx1"/>
                  </a:solidFill>
                </a:rPr>
                <a:t> Director La Piedad</a:t>
              </a:r>
            </a:p>
            <a:p>
              <a:r>
                <a:rPr lang="es-ES_tradnl" sz="1600" b="1" dirty="0" smtClean="0">
                  <a:solidFill>
                    <a:schemeClr val="tx1"/>
                  </a:solidFill>
                </a:rPr>
                <a:t>Lic.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Fernando Arellano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307105" y="4374776"/>
              <a:ext cx="3018118" cy="941294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_tradnl" b="1" dirty="0" smtClean="0">
                  <a:solidFill>
                    <a:schemeClr val="tx1"/>
                  </a:solidFill>
                </a:rPr>
                <a:t>Directora </a:t>
              </a:r>
              <a:r>
                <a:rPr lang="es-ES_tradnl" b="1" dirty="0" err="1" smtClean="0">
                  <a:solidFill>
                    <a:schemeClr val="tx1"/>
                  </a:solidFill>
                </a:rPr>
                <a:t>Puruándiro</a:t>
              </a:r>
              <a:endParaRPr lang="es-ES_tradnl" b="1" dirty="0" smtClean="0">
                <a:solidFill>
                  <a:schemeClr val="tx1"/>
                </a:solidFill>
              </a:endParaRPr>
            </a:p>
            <a:p>
              <a:r>
                <a:rPr lang="es-ES_tradnl" sz="1600" b="1" dirty="0" smtClean="0">
                  <a:solidFill>
                    <a:schemeClr val="tx1"/>
                  </a:solidFill>
                </a:rPr>
                <a:t>Dra. Luz del Carmen </a:t>
              </a:r>
            </a:p>
            <a:p>
              <a:r>
                <a:rPr lang="es-ES_tradnl" sz="1600" b="1" dirty="0" smtClean="0">
                  <a:solidFill>
                    <a:schemeClr val="tx1"/>
                  </a:solidFill>
                </a:rPr>
                <a:t>        García Galán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6" name="Imagen 15" descr="IMG_256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090" y="2991223"/>
              <a:ext cx="747086" cy="941294"/>
            </a:xfrm>
            <a:prstGeom prst="rect">
              <a:avLst/>
            </a:prstGeom>
          </p:spPr>
        </p:pic>
        <p:pic>
          <p:nvPicPr>
            <p:cNvPr id="17" name="Imagen 16" descr="IMG_256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6822" y="4398682"/>
              <a:ext cx="747086" cy="941294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7846" y="4398682"/>
              <a:ext cx="717377" cy="902446"/>
            </a:xfrm>
            <a:prstGeom prst="rect">
              <a:avLst/>
            </a:prstGeom>
          </p:spPr>
        </p:pic>
        <p:cxnSp>
          <p:nvCxnSpPr>
            <p:cNvPr id="21" name="Conector recto 20"/>
            <p:cNvCxnSpPr>
              <a:stCxn id="11" idx="2"/>
            </p:cNvCxnSpPr>
            <p:nvPr/>
          </p:nvCxnSpPr>
          <p:spPr>
            <a:xfrm>
              <a:off x="4796117" y="3932517"/>
              <a:ext cx="0" cy="2659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>
              <a:off x="4796117" y="4198471"/>
              <a:ext cx="198717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/>
          </p:nvCxnSpPr>
          <p:spPr>
            <a:xfrm>
              <a:off x="2617693" y="4186518"/>
              <a:ext cx="217842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25"/>
            <p:cNvCxnSpPr>
              <a:endCxn id="15" idx="0"/>
            </p:cNvCxnSpPr>
            <p:nvPr/>
          </p:nvCxnSpPr>
          <p:spPr>
            <a:xfrm>
              <a:off x="6783294" y="4198471"/>
              <a:ext cx="32870" cy="1763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/>
            <p:cNvCxnSpPr>
              <a:endCxn id="14" idx="0"/>
            </p:cNvCxnSpPr>
            <p:nvPr/>
          </p:nvCxnSpPr>
          <p:spPr>
            <a:xfrm>
              <a:off x="2617693" y="4198471"/>
              <a:ext cx="0" cy="200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/>
            <p:cNvCxnSpPr>
              <a:stCxn id="14" idx="2"/>
            </p:cNvCxnSpPr>
            <p:nvPr/>
          </p:nvCxnSpPr>
          <p:spPr>
            <a:xfrm>
              <a:off x="2617693" y="5339976"/>
              <a:ext cx="0" cy="472142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ángulo 19"/>
          <p:cNvSpPr/>
          <p:nvPr/>
        </p:nvSpPr>
        <p:spPr>
          <a:xfrm>
            <a:off x="1680134" y="5812118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S</a:t>
            </a:r>
            <a:r>
              <a:rPr lang="es-ES_tradnl" sz="1400" b="1" dirty="0" smtClean="0">
                <a:solidFill>
                  <a:schemeClr val="tx1"/>
                </a:solidFill>
              </a:rPr>
              <a:t>UB </a:t>
            </a:r>
          </a:p>
          <a:p>
            <a:r>
              <a:rPr lang="es-ES_tradnl" sz="1400" b="1" dirty="0" smtClean="0">
                <a:solidFill>
                  <a:schemeClr val="tx1"/>
                </a:solidFill>
              </a:rPr>
              <a:t>DIRECTOR</a:t>
            </a:r>
            <a:endParaRPr lang="es-ES_tradnl" sz="105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110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128747"/>
            <a:ext cx="9144000" cy="490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649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611"/>
            <a:ext cx="9144000" cy="37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509"/>
            <a:ext cx="9144000" cy="49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59789" y="2827438"/>
            <a:ext cx="391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/>
              <a:t>!Gracias!</a:t>
            </a:r>
            <a:endParaRPr lang="es-ES" sz="8000" dirty="0"/>
          </a:p>
        </p:txBody>
      </p:sp>
    </p:spTree>
    <p:extLst>
      <p:ext uri="{BB962C8B-B14F-4D97-AF65-F5344CB8AC3E}">
        <p14:creationId xmlns:p14="http://schemas.microsoft.com/office/powerpoint/2010/main" val="35958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6165" y="1747548"/>
            <a:ext cx="1792941" cy="76256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1400" b="1" dirty="0" smtClean="0">
                <a:solidFill>
                  <a:schemeClr val="tx1"/>
                </a:solidFill>
              </a:rPr>
              <a:t> </a:t>
            </a:r>
            <a:r>
              <a:rPr lang="es-ES_tradnl" sz="1200" b="1" dirty="0" smtClean="0">
                <a:solidFill>
                  <a:schemeClr val="tx1"/>
                </a:solidFill>
              </a:rPr>
              <a:t> </a:t>
            </a:r>
            <a:r>
              <a:rPr lang="es-ES_tradnl" sz="1100" b="1" dirty="0" smtClean="0">
                <a:solidFill>
                  <a:schemeClr val="tx1"/>
                </a:solidFill>
              </a:rPr>
              <a:t>Coord. </a:t>
            </a:r>
            <a:r>
              <a:rPr lang="es-ES_tradnl" sz="1100" b="1" dirty="0" err="1" smtClean="0">
                <a:solidFill>
                  <a:schemeClr val="tx1"/>
                </a:solidFill>
              </a:rPr>
              <a:t>Acad</a:t>
            </a:r>
            <a:r>
              <a:rPr lang="es-ES_tradnl" sz="11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_tradnl" sz="1100" b="1" dirty="0" smtClean="0">
                <a:solidFill>
                  <a:schemeClr val="tx1"/>
                </a:solidFill>
              </a:rPr>
              <a:t>   Enfermería</a:t>
            </a:r>
          </a:p>
          <a:p>
            <a:r>
              <a:rPr lang="es-ES_tradnl" sz="1050" dirty="0" smtClean="0">
                <a:solidFill>
                  <a:schemeClr val="tx1"/>
                </a:solidFill>
              </a:rPr>
              <a:t>LSP. Ma. Fernanda</a:t>
            </a:r>
          </a:p>
          <a:p>
            <a:r>
              <a:rPr lang="es-ES_tradnl" sz="1050" dirty="0" smtClean="0">
                <a:solidFill>
                  <a:schemeClr val="tx1"/>
                </a:solidFill>
              </a:rPr>
              <a:t>         Jiménez  S.</a:t>
            </a:r>
            <a:endParaRPr lang="es-ES_tradnl" sz="1050" dirty="0">
              <a:solidFill>
                <a:schemeClr val="tx1"/>
              </a:solidFill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749612" y="1261035"/>
            <a:ext cx="5514787" cy="119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>
            <a:endCxn id="4" idx="0"/>
          </p:cNvCxnSpPr>
          <p:nvPr/>
        </p:nvCxnSpPr>
        <p:spPr>
          <a:xfrm flipH="1">
            <a:off x="1362636" y="1261035"/>
            <a:ext cx="386976" cy="486513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endCxn id="30" idx="0"/>
          </p:cNvCxnSpPr>
          <p:nvPr/>
        </p:nvCxnSpPr>
        <p:spPr>
          <a:xfrm flipH="1">
            <a:off x="3384549" y="926353"/>
            <a:ext cx="254374" cy="82049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2355475" y="1746851"/>
            <a:ext cx="2058148" cy="7662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1400" b="1" dirty="0" smtClean="0">
                <a:solidFill>
                  <a:schemeClr val="tx1"/>
                </a:solidFill>
              </a:rPr>
              <a:t> </a:t>
            </a:r>
            <a:r>
              <a:rPr lang="es-ES_tradnl" sz="1200" b="1" dirty="0" smtClean="0">
                <a:solidFill>
                  <a:schemeClr val="tx1"/>
                </a:solidFill>
              </a:rPr>
              <a:t> </a:t>
            </a:r>
            <a:r>
              <a:rPr lang="es-ES_tradnl" sz="1100" b="1" dirty="0" smtClean="0">
                <a:solidFill>
                  <a:schemeClr val="tx1"/>
                </a:solidFill>
              </a:rPr>
              <a:t>Coord. </a:t>
            </a:r>
            <a:r>
              <a:rPr lang="es-ES_tradnl" sz="1100" b="1" dirty="0" err="1" smtClean="0">
                <a:solidFill>
                  <a:schemeClr val="tx1"/>
                </a:solidFill>
              </a:rPr>
              <a:t>Acad</a:t>
            </a:r>
            <a:r>
              <a:rPr lang="es-ES_tradnl" sz="11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_tradnl" sz="1100" b="1" dirty="0" smtClean="0">
                <a:solidFill>
                  <a:schemeClr val="tx1"/>
                </a:solidFill>
              </a:rPr>
              <a:t>   </a:t>
            </a:r>
            <a:r>
              <a:rPr lang="es-ES_tradnl" sz="1100" b="1" dirty="0" err="1" smtClean="0">
                <a:solidFill>
                  <a:schemeClr val="tx1"/>
                </a:solidFill>
              </a:rPr>
              <a:t>Asist</a:t>
            </a:r>
            <a:r>
              <a:rPr lang="es-ES_tradnl" sz="1100" b="1" dirty="0" smtClean="0">
                <a:solidFill>
                  <a:schemeClr val="tx1"/>
                </a:solidFill>
              </a:rPr>
              <a:t>. </a:t>
            </a:r>
            <a:r>
              <a:rPr lang="es-ES_tradnl" sz="1100" b="1" dirty="0" err="1" smtClean="0">
                <a:solidFill>
                  <a:schemeClr val="tx1"/>
                </a:solidFill>
              </a:rPr>
              <a:t>Educat</a:t>
            </a:r>
            <a:r>
              <a:rPr lang="es-ES_tradnl" sz="11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_tradnl" sz="1050" dirty="0" err="1" smtClean="0">
                <a:solidFill>
                  <a:schemeClr val="tx1"/>
                </a:solidFill>
              </a:rPr>
              <a:t>Psic</a:t>
            </a:r>
            <a:r>
              <a:rPr lang="es-ES_tradnl" sz="1050" dirty="0" smtClean="0">
                <a:solidFill>
                  <a:schemeClr val="tx1"/>
                </a:solidFill>
              </a:rPr>
              <a:t>. Verónica Valencia  </a:t>
            </a:r>
            <a:endParaRPr lang="es-ES_tradnl" sz="1050" dirty="0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6815504" y="1691338"/>
            <a:ext cx="1946837" cy="80919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1400" b="1" dirty="0" smtClean="0">
                <a:solidFill>
                  <a:schemeClr val="tx1"/>
                </a:solidFill>
              </a:rPr>
              <a:t> </a:t>
            </a:r>
            <a:r>
              <a:rPr lang="es-ES_tradnl" sz="1100" b="1" dirty="0" smtClean="0">
                <a:solidFill>
                  <a:schemeClr val="tx1"/>
                </a:solidFill>
              </a:rPr>
              <a:t>Coordinadora</a:t>
            </a:r>
          </a:p>
          <a:p>
            <a:r>
              <a:rPr lang="es-ES_tradnl" sz="1100" b="1" dirty="0" smtClean="0">
                <a:solidFill>
                  <a:schemeClr val="tx1"/>
                </a:solidFill>
              </a:rPr>
              <a:t> Administrativa</a:t>
            </a:r>
          </a:p>
          <a:p>
            <a:r>
              <a:rPr lang="es-ES_tradnl" sz="1050" dirty="0" smtClean="0">
                <a:solidFill>
                  <a:schemeClr val="tx1"/>
                </a:solidFill>
              </a:rPr>
              <a:t>Ing. Laura L. Reyes </a:t>
            </a:r>
          </a:p>
          <a:p>
            <a:r>
              <a:rPr lang="es-ES_tradnl" sz="1050" dirty="0">
                <a:solidFill>
                  <a:schemeClr val="tx1"/>
                </a:solidFill>
              </a:rPr>
              <a:t> </a:t>
            </a:r>
            <a:r>
              <a:rPr lang="es-ES_tradnl" sz="1050" dirty="0" smtClean="0">
                <a:solidFill>
                  <a:schemeClr val="tx1"/>
                </a:solidFill>
              </a:rPr>
              <a:t>       Solís</a:t>
            </a:r>
            <a:endParaRPr lang="es-ES_tradnl" sz="1050" dirty="0">
              <a:solidFill>
                <a:schemeClr val="tx1"/>
              </a:solidFill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1515035" y="3179482"/>
            <a:ext cx="603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1515035" y="2513105"/>
            <a:ext cx="0" cy="1147483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231589" y="3660588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Docente</a:t>
            </a:r>
            <a:endParaRPr lang="es-ES_tradnl" sz="1400" b="1" dirty="0" smtClean="0">
              <a:solidFill>
                <a:schemeClr val="tx1"/>
              </a:solidFill>
            </a:endParaRPr>
          </a:p>
          <a:p>
            <a:r>
              <a:rPr lang="es-ES_tradnl" sz="1100" dirty="0" err="1" smtClean="0">
                <a:solidFill>
                  <a:schemeClr val="tx1"/>
                </a:solidFill>
              </a:rPr>
              <a:t>Enf</a:t>
            </a:r>
            <a:r>
              <a:rPr lang="es-ES_tradnl" sz="1100" dirty="0" smtClean="0">
                <a:solidFill>
                  <a:schemeClr val="tx1"/>
                </a:solidFill>
              </a:rPr>
              <a:t>. Octavio </a:t>
            </a:r>
          </a:p>
          <a:p>
            <a:r>
              <a:rPr lang="es-ES_tradnl" sz="1100" dirty="0">
                <a:solidFill>
                  <a:schemeClr val="tx1"/>
                </a:solidFill>
              </a:rPr>
              <a:t> </a:t>
            </a:r>
            <a:r>
              <a:rPr lang="es-ES_tradnl" sz="1100" dirty="0" smtClean="0">
                <a:solidFill>
                  <a:schemeClr val="tx1"/>
                </a:solidFill>
              </a:rPr>
              <a:t>    González </a:t>
            </a:r>
            <a:endParaRPr lang="es-ES_tradnl" sz="1100" dirty="0">
              <a:solidFill>
                <a:schemeClr val="tx1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2259106" y="3660588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000" b="1" dirty="0" smtClean="0">
                <a:solidFill>
                  <a:schemeClr val="tx1"/>
                </a:solidFill>
              </a:rPr>
              <a:t>Docente</a:t>
            </a:r>
          </a:p>
          <a:p>
            <a:r>
              <a:rPr lang="es-ES_tradnl" sz="1100" dirty="0" smtClean="0">
                <a:solidFill>
                  <a:schemeClr val="tx1"/>
                </a:solidFill>
              </a:rPr>
              <a:t>LSP. Ma. Fernanda</a:t>
            </a:r>
          </a:p>
          <a:p>
            <a:r>
              <a:rPr lang="es-ES_tradnl" sz="1100" dirty="0" smtClean="0">
                <a:solidFill>
                  <a:schemeClr val="tx1"/>
                </a:solidFill>
              </a:rPr>
              <a:t>         Jiménez </a:t>
            </a:r>
            <a:endParaRPr lang="es-ES_tradnl" sz="1100" dirty="0">
              <a:solidFill>
                <a:schemeClr val="tx1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6672729" y="3660588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 </a:t>
            </a:r>
            <a:r>
              <a:rPr lang="es-ES_tradnl" b="1" dirty="0" smtClean="0">
                <a:solidFill>
                  <a:schemeClr val="tx1"/>
                </a:solidFill>
              </a:rPr>
              <a:t> </a:t>
            </a:r>
            <a:r>
              <a:rPr lang="es-ES_tradnl" sz="2000" b="1" dirty="0">
                <a:solidFill>
                  <a:schemeClr val="tx1"/>
                </a:solidFill>
              </a:rPr>
              <a:t>D</a:t>
            </a:r>
            <a:r>
              <a:rPr lang="es-ES_tradnl" sz="2000" b="1" dirty="0" smtClean="0">
                <a:solidFill>
                  <a:schemeClr val="tx1"/>
                </a:solidFill>
              </a:rPr>
              <a:t>ocente</a:t>
            </a:r>
          </a:p>
          <a:p>
            <a:r>
              <a:rPr lang="es-ES_tradnl" sz="1100" dirty="0" smtClean="0">
                <a:solidFill>
                  <a:schemeClr val="tx1"/>
                </a:solidFill>
              </a:rPr>
              <a:t>Dra. Edith Venegas </a:t>
            </a:r>
            <a:endParaRPr lang="es-ES_tradnl" sz="1100" dirty="0">
              <a:solidFill>
                <a:schemeClr val="tx1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4545105" y="3660588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 </a:t>
            </a:r>
            <a:r>
              <a:rPr lang="es-ES_tradnl" b="1" dirty="0" smtClean="0">
                <a:solidFill>
                  <a:schemeClr val="tx1"/>
                </a:solidFill>
              </a:rPr>
              <a:t> </a:t>
            </a:r>
            <a:r>
              <a:rPr lang="es-ES_tradnl" sz="2000" b="1" dirty="0" smtClean="0">
                <a:solidFill>
                  <a:schemeClr val="tx1"/>
                </a:solidFill>
              </a:rPr>
              <a:t>Docente</a:t>
            </a:r>
          </a:p>
          <a:p>
            <a:r>
              <a:rPr lang="es-ES_tradnl" sz="1100" dirty="0" smtClean="0">
                <a:solidFill>
                  <a:schemeClr val="tx1"/>
                </a:solidFill>
              </a:rPr>
              <a:t>LE. Viridiana Torres</a:t>
            </a:r>
            <a:endParaRPr lang="es-ES_tradnl" sz="1100" dirty="0">
              <a:solidFill>
                <a:schemeClr val="tx1"/>
              </a:solidFill>
            </a:endParaRPr>
          </a:p>
        </p:txBody>
      </p:sp>
      <p:cxnSp>
        <p:nvCxnSpPr>
          <p:cNvPr id="46" name="Conector recto 45"/>
          <p:cNvCxnSpPr>
            <a:endCxn id="43" idx="0"/>
          </p:cNvCxnSpPr>
          <p:nvPr/>
        </p:nvCxnSpPr>
        <p:spPr>
          <a:xfrm>
            <a:off x="3196665" y="3179482"/>
            <a:ext cx="0" cy="48110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5425887" y="3179482"/>
            <a:ext cx="0" cy="48110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7547535" y="3179482"/>
            <a:ext cx="0" cy="48110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4413623" y="2510116"/>
            <a:ext cx="0" cy="251011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>
            <a:endCxn id="34" idx="0"/>
          </p:cNvCxnSpPr>
          <p:nvPr/>
        </p:nvCxnSpPr>
        <p:spPr>
          <a:xfrm>
            <a:off x="7659681" y="1392516"/>
            <a:ext cx="129242" cy="29882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ángulo 60"/>
          <p:cNvSpPr/>
          <p:nvPr/>
        </p:nvSpPr>
        <p:spPr>
          <a:xfrm>
            <a:off x="231589" y="5426635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Amiga</a:t>
            </a:r>
            <a:endParaRPr lang="es-ES_tradnl" sz="1400" b="1" dirty="0" smtClean="0">
              <a:solidFill>
                <a:schemeClr val="tx1"/>
              </a:solidFill>
            </a:endParaRPr>
          </a:p>
          <a:p>
            <a:r>
              <a:rPr lang="es-ES_tradnl" sz="1100" dirty="0" err="1" smtClean="0">
                <a:solidFill>
                  <a:schemeClr val="tx1"/>
                </a:solidFill>
              </a:rPr>
              <a:t>Psic</a:t>
            </a:r>
            <a:r>
              <a:rPr lang="es-ES_tradnl" sz="1100" dirty="0" smtClean="0">
                <a:solidFill>
                  <a:schemeClr val="tx1"/>
                </a:solidFill>
              </a:rPr>
              <a:t>. Ana Rosa</a:t>
            </a:r>
          </a:p>
          <a:p>
            <a:r>
              <a:rPr lang="es-ES_tradnl" sz="1100" dirty="0" smtClean="0">
                <a:solidFill>
                  <a:schemeClr val="tx1"/>
                </a:solidFill>
              </a:rPr>
              <a:t>    Rodríguez  </a:t>
            </a:r>
            <a:endParaRPr lang="es-ES_tradnl" sz="1100" dirty="0">
              <a:solidFill>
                <a:schemeClr val="tx1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6672729" y="5405717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Amiga</a:t>
            </a:r>
            <a:endParaRPr lang="es-ES_tradnl" sz="1400" b="1" dirty="0" smtClean="0">
              <a:solidFill>
                <a:schemeClr val="tx1"/>
              </a:solidFill>
            </a:endParaRPr>
          </a:p>
          <a:p>
            <a:endParaRPr lang="es-ES_tradnl" sz="1100" dirty="0" smtClean="0">
              <a:solidFill>
                <a:schemeClr val="tx1"/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4545105" y="5417670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Amiga</a:t>
            </a:r>
            <a:endParaRPr lang="es-ES_tradnl" sz="1400" b="1" dirty="0" smtClean="0">
              <a:solidFill>
                <a:schemeClr val="tx1"/>
              </a:solidFill>
            </a:endParaRPr>
          </a:p>
          <a:p>
            <a:r>
              <a:rPr lang="es-ES_tradnl" sz="1100" dirty="0" err="1" smtClean="0">
                <a:solidFill>
                  <a:schemeClr val="tx1"/>
                </a:solidFill>
              </a:rPr>
              <a:t>Psic</a:t>
            </a:r>
            <a:r>
              <a:rPr lang="es-ES_tradnl" sz="1100" dirty="0" smtClean="0">
                <a:solidFill>
                  <a:schemeClr val="tx1"/>
                </a:solidFill>
              </a:rPr>
              <a:t>. Alma M.</a:t>
            </a:r>
          </a:p>
          <a:p>
            <a:r>
              <a:rPr lang="es-ES_tradnl" sz="1100" dirty="0">
                <a:solidFill>
                  <a:schemeClr val="tx1"/>
                </a:solidFill>
              </a:rPr>
              <a:t> </a:t>
            </a:r>
            <a:r>
              <a:rPr lang="es-ES_tradnl" sz="1100" dirty="0" smtClean="0">
                <a:solidFill>
                  <a:schemeClr val="tx1"/>
                </a:solidFill>
              </a:rPr>
              <a:t>         Ortiz</a:t>
            </a:r>
          </a:p>
        </p:txBody>
      </p:sp>
      <p:sp>
        <p:nvSpPr>
          <p:cNvPr id="64" name="Rectángulo 63"/>
          <p:cNvSpPr/>
          <p:nvPr/>
        </p:nvSpPr>
        <p:spPr>
          <a:xfrm>
            <a:off x="2324099" y="5435599"/>
            <a:ext cx="1875117" cy="94129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Amiga</a:t>
            </a:r>
            <a:endParaRPr lang="es-ES_tradnl" sz="1400" b="1" dirty="0" smtClean="0">
              <a:solidFill>
                <a:schemeClr val="tx1"/>
              </a:solidFill>
            </a:endParaRPr>
          </a:p>
          <a:p>
            <a:endParaRPr lang="es-ES_tradnl" sz="1100" dirty="0" smtClean="0">
              <a:solidFill>
                <a:schemeClr val="tx1"/>
              </a:solidFill>
            </a:endParaRPr>
          </a:p>
        </p:txBody>
      </p:sp>
      <p:cxnSp>
        <p:nvCxnSpPr>
          <p:cNvPr id="67" name="Conector recto 66"/>
          <p:cNvCxnSpPr/>
          <p:nvPr/>
        </p:nvCxnSpPr>
        <p:spPr>
          <a:xfrm flipV="1">
            <a:off x="1169148" y="5011270"/>
            <a:ext cx="6414994" cy="8965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>
            <a:endCxn id="61" idx="0"/>
          </p:cNvCxnSpPr>
          <p:nvPr/>
        </p:nvCxnSpPr>
        <p:spPr>
          <a:xfrm>
            <a:off x="1169148" y="5020235"/>
            <a:ext cx="0" cy="40640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>
            <a:off x="3196665" y="5011270"/>
            <a:ext cx="0" cy="40640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>
            <a:off x="5425887" y="5011270"/>
            <a:ext cx="0" cy="40640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7584142" y="5029199"/>
            <a:ext cx="0" cy="40640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Imagen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8" y="1747549"/>
            <a:ext cx="627529" cy="762567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610" y="3660589"/>
            <a:ext cx="709614" cy="941294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471" y="3660589"/>
            <a:ext cx="697751" cy="960397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0" y="3665640"/>
            <a:ext cx="673846" cy="955345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837" y="5435599"/>
            <a:ext cx="719987" cy="941294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799" y="1703912"/>
            <a:ext cx="649807" cy="809193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406" y="5435599"/>
            <a:ext cx="753816" cy="941294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4545105" y="1747549"/>
            <a:ext cx="2058148" cy="7662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1400" b="1" dirty="0" smtClean="0">
                <a:solidFill>
                  <a:schemeClr val="tx1"/>
                </a:solidFill>
              </a:rPr>
              <a:t> </a:t>
            </a:r>
            <a:r>
              <a:rPr lang="es-ES_tradnl" sz="1200" b="1" dirty="0" smtClean="0">
                <a:solidFill>
                  <a:schemeClr val="tx1"/>
                </a:solidFill>
              </a:rPr>
              <a:t> </a:t>
            </a:r>
            <a:r>
              <a:rPr lang="es-ES_tradnl" sz="1100" b="1" dirty="0" smtClean="0">
                <a:solidFill>
                  <a:schemeClr val="tx1"/>
                </a:solidFill>
              </a:rPr>
              <a:t>Coord. </a:t>
            </a:r>
            <a:r>
              <a:rPr lang="es-ES_tradnl" sz="1100" b="1" dirty="0" err="1" smtClean="0">
                <a:solidFill>
                  <a:schemeClr val="tx1"/>
                </a:solidFill>
              </a:rPr>
              <a:t>Acad</a:t>
            </a:r>
            <a:r>
              <a:rPr lang="es-ES_tradnl" sz="11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_tradnl" sz="1100" b="1" dirty="0" smtClean="0">
                <a:solidFill>
                  <a:schemeClr val="tx1"/>
                </a:solidFill>
              </a:rPr>
              <a:t>   </a:t>
            </a:r>
            <a:r>
              <a:rPr lang="es-ES_tradnl" sz="1100" b="1" dirty="0" err="1" smtClean="0">
                <a:solidFill>
                  <a:schemeClr val="tx1"/>
                </a:solidFill>
              </a:rPr>
              <a:t>Aux</a:t>
            </a:r>
            <a:r>
              <a:rPr lang="es-ES_tradnl" sz="1100" b="1" dirty="0" smtClean="0">
                <a:solidFill>
                  <a:schemeClr val="tx1"/>
                </a:solidFill>
              </a:rPr>
              <a:t>. Contable.</a:t>
            </a:r>
          </a:p>
          <a:p>
            <a:r>
              <a:rPr lang="es-ES_tradnl" sz="1050" dirty="0" smtClean="0">
                <a:solidFill>
                  <a:schemeClr val="tx1"/>
                </a:solidFill>
              </a:rPr>
              <a:t>Cp. Verónica Aguirre</a:t>
            </a:r>
            <a:endParaRPr lang="es-ES_tradnl" sz="1050" dirty="0">
              <a:solidFill>
                <a:schemeClr val="tx1"/>
              </a:solidFill>
            </a:endParaRPr>
          </a:p>
        </p:txBody>
      </p:sp>
      <p:pic>
        <p:nvPicPr>
          <p:cNvPr id="2" name="Imagen 1" descr="IMG_4029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471" y="1747549"/>
            <a:ext cx="789642" cy="7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0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1764" y="4855882"/>
            <a:ext cx="4698877" cy="1194500"/>
          </a:xfrm>
        </p:spPr>
        <p:txBody>
          <a:bodyPr/>
          <a:lstStyle/>
          <a:p>
            <a:r>
              <a:rPr lang="es-ES" sz="3600" b="1" dirty="0">
                <a:latin typeface="Century Gothic"/>
                <a:cs typeface="Century Gothic"/>
              </a:rPr>
              <a:t>2</a:t>
            </a:r>
            <a:r>
              <a:rPr lang="es-ES" sz="3600" b="1" dirty="0" smtClean="0">
                <a:latin typeface="Century Gothic"/>
                <a:cs typeface="Century Gothic"/>
              </a:rPr>
              <a:t>. ¿</a:t>
            </a:r>
            <a:r>
              <a:rPr lang="es-ES_tradnl" sz="3600" b="1" dirty="0" smtClean="0">
                <a:latin typeface="Century Gothic"/>
                <a:cs typeface="Century Gothic"/>
              </a:rPr>
              <a:t>Cuáles es su cultura organizacional</a:t>
            </a:r>
            <a:r>
              <a:rPr lang="es-ES" sz="3600" b="1" dirty="0" smtClean="0">
                <a:latin typeface="Century Gothic"/>
                <a:cs typeface="Century Gothic"/>
              </a:rPr>
              <a:t>?</a:t>
            </a:r>
            <a:endParaRPr lang="es-ES" sz="3600" b="1" dirty="0">
              <a:latin typeface="Century Gothic"/>
              <a:cs typeface="Century Gothic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18" y="104588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57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996</Words>
  <Application>Microsoft Macintosh PowerPoint</Application>
  <PresentationFormat>Presentación en pantalla (4:3)</PresentationFormat>
  <Paragraphs>215</Paragraphs>
  <Slides>73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8" baseType="lpstr">
      <vt:lpstr>Apple Chancery</vt:lpstr>
      <vt:lpstr>Calibri</vt:lpstr>
      <vt:lpstr>Century Gothic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¿Qué es la UMC?</vt:lpstr>
      <vt:lpstr>Presentación de PowerPoint</vt:lpstr>
      <vt:lpstr>Presentación de PowerPoint</vt:lpstr>
      <vt:lpstr>2. ¿Cuáles es su cultura organizacional?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¿Cuáles son los servicios que ofrece?</vt:lpstr>
      <vt:lpstr>Presentación de PowerPoint</vt:lpstr>
      <vt:lpstr>4. ¿Es una escuela Oficial?</vt:lpstr>
      <vt:lpstr>Presentación de PowerPoint</vt:lpstr>
      <vt:lpstr>Presentación de PowerPoint</vt:lpstr>
      <vt:lpstr>Presentación de PowerPoint</vt:lpstr>
      <vt:lpstr>Presentación de PowerPoint</vt:lpstr>
      <vt:lpstr>5. ¿Qué documentos me entregan al final?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6. ¿Puedo conseguir trabajo al final? ¿Dónde?</vt:lpstr>
      <vt:lpstr>7¿Qué competencias adquiriré?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8¿Cuál es su programa de estudio?</vt:lpstr>
      <vt:lpstr>Presentación de PowerPoint</vt:lpstr>
      <vt:lpstr>9¿En cuanto tiempo se cursa la carrera?</vt:lpstr>
      <vt:lpstr>Presentación de PowerPoint</vt:lpstr>
      <vt:lpstr>10¿Cuáles serán los horarios de estudio?</vt:lpstr>
      <vt:lpstr>Presentación de PowerPoint</vt:lpstr>
      <vt:lpstr>11¿Y si falto en alguna ocasión?</vt:lpstr>
      <vt:lpstr>12¿Cómo es su sistema de calificaciones?</vt:lpstr>
      <vt:lpstr>Presentación de PowerPoint</vt:lpstr>
      <vt:lpstr>Presentación de PowerPoint</vt:lpstr>
      <vt:lpstr>Presentación de PowerPoint</vt:lpstr>
      <vt:lpstr>13. ¿Quiénes serán mis amigos (docentes)?</vt:lpstr>
      <vt:lpstr>14. ¿Cuál es el enfoque filosófico - andragógico  ?</vt:lpstr>
      <vt:lpstr>Presentación de PowerPoint</vt:lpstr>
      <vt:lpstr>Presentación de PowerPoint</vt:lpstr>
      <vt:lpstr>Presentación de PowerPoint</vt:lpstr>
      <vt:lpstr>15. ¿Cuál es su calendario escolar?</vt:lpstr>
      <vt:lpstr>Presentación de PowerPoint</vt:lpstr>
      <vt:lpstr>16. ¿Cómo será la distribución de los módulos?</vt:lpstr>
      <vt:lpstr>17. ¿Cómo funciona el sistema de pagos?</vt:lpstr>
      <vt:lpstr>Presentación de PowerPoint</vt:lpstr>
      <vt:lpstr>18. ¿Cómo se llevará acabo el periodo de prácticas?</vt:lpstr>
      <vt:lpstr>Presentación de PowerPoint</vt:lpstr>
      <vt:lpstr>19. ¿Qué documentos necesito para inscribirme?</vt:lpstr>
      <vt:lpstr>Presentación de PowerPoint</vt:lpstr>
      <vt:lpstr>20. ¿Qué más debo comprar para el desarrollo de mi carrera?</vt:lpstr>
      <vt:lpstr>Presentación de PowerPoint</vt:lpstr>
      <vt:lpstr>21. ¿Cuáles serán los lineamientos de comunicación?</vt:lpstr>
      <vt:lpstr>Presentación de PowerPoint</vt:lpstr>
      <vt:lpstr>22. ¿Cuál es el reglamento interno para alumnos de nuevo ingreso?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FENIX CONSULTORES Y ASOCIADOS S.C.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ARELLANO</dc:creator>
  <cp:lastModifiedBy>Usuario de Microsoft Office</cp:lastModifiedBy>
  <cp:revision>62</cp:revision>
  <dcterms:created xsi:type="dcterms:W3CDTF">2016-03-11T00:26:10Z</dcterms:created>
  <dcterms:modified xsi:type="dcterms:W3CDTF">2017-08-26T02:13:11Z</dcterms:modified>
</cp:coreProperties>
</file>